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96C63-F976-4BAA-BD96-107B3C05D8B6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5606B-8A39-4C8F-A558-12112158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0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0643E-591D-4397-AD01-316D6FF833C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5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0643E-591D-4397-AD01-316D6FF833C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3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0643E-591D-4397-AD01-316D6FF833C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52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24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2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3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9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3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324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811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20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787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879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3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1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7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3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9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3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5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gif"/><Relationship Id="rId3" Type="http://schemas.openxmlformats.org/officeDocument/2006/relationships/image" Target="../media/image15.png"/><Relationship Id="rId7" Type="http://schemas.microsoft.com/office/2007/relationships/hdphoto" Target="../media/hdphoto7.wdp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8.wdp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microsoft.com/office/2007/relationships/hdphoto" Target="../media/hdphoto6.wdp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01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62000"/>
            <a:ext cx="9448800" cy="5905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8500" y="285750"/>
            <a:ext cx="7848600" cy="2590800"/>
            <a:chOff x="698500" y="285750"/>
            <a:chExt cx="7848600" cy="2590800"/>
          </a:xfrm>
        </p:grpSpPr>
        <p:sp>
          <p:nvSpPr>
            <p:cNvPr id="7" name="Rectangle 6"/>
            <p:cNvSpPr/>
            <p:nvPr/>
          </p:nvSpPr>
          <p:spPr>
            <a:xfrm>
              <a:off x="1066800" y="1069598"/>
              <a:ext cx="3200400" cy="892552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effectLst>
              <a:softEdge rad="12700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66FFFF"/>
                  </a:solidFill>
                  <a:ea typeface="Kozuka Mincho Pro B" pitchFamily="18" charset="-128"/>
                </a:rPr>
                <a:t>MYOPIA</a:t>
              </a:r>
            </a:p>
            <a:p>
              <a:pPr algn="ctr"/>
              <a:r>
                <a:rPr lang="en-US" sz="2400" b="1" dirty="0" smtClean="0">
                  <a:solidFill>
                    <a:prstClr val="white"/>
                  </a:solidFill>
                  <a:ea typeface="Kozuka Mincho Pro B" pitchFamily="18" charset="-128"/>
                </a:rPr>
                <a:t>NEAR SIGHTEDNESS</a:t>
              </a:r>
              <a:endParaRPr lang="en-US" sz="2400" b="1" dirty="0">
                <a:solidFill>
                  <a:prstClr val="white"/>
                </a:solidFill>
                <a:ea typeface="Kozuka Mincho Pro B" pitchFamily="18" charset="-128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CC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00" y="285750"/>
              <a:ext cx="7848600" cy="2590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105400" y="1069598"/>
              <a:ext cx="3124200" cy="892552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effectLst>
              <a:softEdge rad="12700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66FFFF"/>
                  </a:solidFill>
                  <a:ea typeface="Kozuka Mincho Pro B" pitchFamily="18" charset="-128"/>
                </a:rPr>
                <a:t>HYPERMETROPIA</a:t>
              </a:r>
            </a:p>
            <a:p>
              <a:pPr algn="ctr"/>
              <a:r>
                <a:rPr lang="en-US" sz="2400" b="1" dirty="0">
                  <a:solidFill>
                    <a:prstClr val="white"/>
                  </a:solidFill>
                  <a:ea typeface="Kozuka Mincho Pro B" pitchFamily="18" charset="-128"/>
                </a:rPr>
                <a:t>F</a:t>
              </a:r>
              <a:r>
                <a:rPr lang="en-US" sz="2400" b="1" dirty="0" smtClean="0">
                  <a:solidFill>
                    <a:prstClr val="white"/>
                  </a:solidFill>
                  <a:ea typeface="Kozuka Mincho Pro B" pitchFamily="18" charset="-128"/>
                </a:rPr>
                <a:t>AR SIGHTEDNESS</a:t>
              </a:r>
              <a:endParaRPr lang="en-US" sz="2400" b="1" dirty="0">
                <a:solidFill>
                  <a:prstClr val="white"/>
                </a:solidFill>
                <a:ea typeface="Kozuka Mincho Pro B" pitchFamily="18" charset="-128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1074057" y="460497"/>
            <a:ext cx="3088468" cy="2245985"/>
          </a:xfrm>
          <a:custGeom>
            <a:avLst/>
            <a:gdLst>
              <a:gd name="connsiteX0" fmla="*/ 0 w 2540000"/>
              <a:gd name="connsiteY0" fmla="*/ 914400 h 1828800"/>
              <a:gd name="connsiteX1" fmla="*/ 1270000 w 2540000"/>
              <a:gd name="connsiteY1" fmla="*/ 0 h 1828800"/>
              <a:gd name="connsiteX2" fmla="*/ 2540000 w 2540000"/>
              <a:gd name="connsiteY2" fmla="*/ 914400 h 1828800"/>
              <a:gd name="connsiteX3" fmla="*/ 1270000 w 2540000"/>
              <a:gd name="connsiteY3" fmla="*/ 1828800 h 1828800"/>
              <a:gd name="connsiteX4" fmla="*/ 0 w 2540000"/>
              <a:gd name="connsiteY4" fmla="*/ 914400 h 1828800"/>
              <a:gd name="connsiteX0" fmla="*/ 0 w 2757715"/>
              <a:gd name="connsiteY0" fmla="*/ 686570 h 1835533"/>
              <a:gd name="connsiteX1" fmla="*/ 1487715 w 2757715"/>
              <a:gd name="connsiteY1" fmla="*/ 4398 h 1835533"/>
              <a:gd name="connsiteX2" fmla="*/ 2757715 w 2757715"/>
              <a:gd name="connsiteY2" fmla="*/ 918798 h 1835533"/>
              <a:gd name="connsiteX3" fmla="*/ 1487715 w 2757715"/>
              <a:gd name="connsiteY3" fmla="*/ 1833198 h 1835533"/>
              <a:gd name="connsiteX4" fmla="*/ 0 w 2757715"/>
              <a:gd name="connsiteY4" fmla="*/ 686570 h 1835533"/>
              <a:gd name="connsiteX0" fmla="*/ 0 w 2934232"/>
              <a:gd name="connsiteY0" fmla="*/ 687856 h 1835858"/>
              <a:gd name="connsiteX1" fmla="*/ 1487715 w 2934232"/>
              <a:gd name="connsiteY1" fmla="*/ 5684 h 1835858"/>
              <a:gd name="connsiteX2" fmla="*/ 2792188 w 2934232"/>
              <a:gd name="connsiteY2" fmla="*/ 392089 h 1835858"/>
              <a:gd name="connsiteX3" fmla="*/ 2757715 w 2934232"/>
              <a:gd name="connsiteY3" fmla="*/ 920084 h 1835858"/>
              <a:gd name="connsiteX4" fmla="*/ 1487715 w 2934232"/>
              <a:gd name="connsiteY4" fmla="*/ 1834484 h 1835858"/>
              <a:gd name="connsiteX5" fmla="*/ 0 w 2934232"/>
              <a:gd name="connsiteY5" fmla="*/ 687856 h 1835858"/>
              <a:gd name="connsiteX0" fmla="*/ 0 w 2902220"/>
              <a:gd name="connsiteY0" fmla="*/ 687856 h 1864347"/>
              <a:gd name="connsiteX1" fmla="*/ 1487715 w 2902220"/>
              <a:gd name="connsiteY1" fmla="*/ 5684 h 1864347"/>
              <a:gd name="connsiteX2" fmla="*/ 2792188 w 2902220"/>
              <a:gd name="connsiteY2" fmla="*/ 392089 h 1864347"/>
              <a:gd name="connsiteX3" fmla="*/ 2670630 w 2902220"/>
              <a:gd name="connsiteY3" fmla="*/ 1471627 h 1864347"/>
              <a:gd name="connsiteX4" fmla="*/ 1487715 w 2902220"/>
              <a:gd name="connsiteY4" fmla="*/ 1834484 h 1864347"/>
              <a:gd name="connsiteX5" fmla="*/ 0 w 2902220"/>
              <a:gd name="connsiteY5" fmla="*/ 687856 h 1864347"/>
              <a:gd name="connsiteX0" fmla="*/ 13385 w 2915605"/>
              <a:gd name="connsiteY0" fmla="*/ 687856 h 2114415"/>
              <a:gd name="connsiteX1" fmla="*/ 1501100 w 2915605"/>
              <a:gd name="connsiteY1" fmla="*/ 5684 h 2114415"/>
              <a:gd name="connsiteX2" fmla="*/ 2805573 w 2915605"/>
              <a:gd name="connsiteY2" fmla="*/ 392089 h 2114415"/>
              <a:gd name="connsiteX3" fmla="*/ 2684015 w 2915605"/>
              <a:gd name="connsiteY3" fmla="*/ 1471627 h 2114415"/>
              <a:gd name="connsiteX4" fmla="*/ 876985 w 2915605"/>
              <a:gd name="connsiteY4" fmla="*/ 2095741 h 2114415"/>
              <a:gd name="connsiteX5" fmla="*/ 13385 w 2915605"/>
              <a:gd name="connsiteY5" fmla="*/ 687856 h 2114415"/>
              <a:gd name="connsiteX0" fmla="*/ 12412 w 2972689"/>
              <a:gd name="connsiteY0" fmla="*/ 553555 h 2116178"/>
              <a:gd name="connsiteX1" fmla="*/ 1558184 w 2972689"/>
              <a:gd name="connsiteY1" fmla="*/ 2011 h 2116178"/>
              <a:gd name="connsiteX2" fmla="*/ 2862657 w 2972689"/>
              <a:gd name="connsiteY2" fmla="*/ 388416 h 2116178"/>
              <a:gd name="connsiteX3" fmla="*/ 2741099 w 2972689"/>
              <a:gd name="connsiteY3" fmla="*/ 1467954 h 2116178"/>
              <a:gd name="connsiteX4" fmla="*/ 934069 w 2972689"/>
              <a:gd name="connsiteY4" fmla="*/ 2092068 h 2116178"/>
              <a:gd name="connsiteX5" fmla="*/ 12412 w 2972689"/>
              <a:gd name="connsiteY5" fmla="*/ 553555 h 2116178"/>
              <a:gd name="connsiteX0" fmla="*/ 11309 w 2953464"/>
              <a:gd name="connsiteY0" fmla="*/ 553555 h 2224465"/>
              <a:gd name="connsiteX1" fmla="*/ 1557081 w 2953464"/>
              <a:gd name="connsiteY1" fmla="*/ 2011 h 2224465"/>
              <a:gd name="connsiteX2" fmla="*/ 2861554 w 2953464"/>
              <a:gd name="connsiteY2" fmla="*/ 388416 h 2224465"/>
              <a:gd name="connsiteX3" fmla="*/ 2739996 w 2953464"/>
              <a:gd name="connsiteY3" fmla="*/ 1467954 h 2224465"/>
              <a:gd name="connsiteX4" fmla="*/ 2339039 w 2953464"/>
              <a:gd name="connsiteY4" fmla="*/ 2072072 h 2224465"/>
              <a:gd name="connsiteX5" fmla="*/ 932966 w 2953464"/>
              <a:gd name="connsiteY5" fmla="*/ 2092068 h 2224465"/>
              <a:gd name="connsiteX6" fmla="*/ 11309 w 2953464"/>
              <a:gd name="connsiteY6" fmla="*/ 553555 h 2224465"/>
              <a:gd name="connsiteX0" fmla="*/ 11309 w 2964681"/>
              <a:gd name="connsiteY0" fmla="*/ 553555 h 2224465"/>
              <a:gd name="connsiteX1" fmla="*/ 1557081 w 2964681"/>
              <a:gd name="connsiteY1" fmla="*/ 2011 h 2224465"/>
              <a:gd name="connsiteX2" fmla="*/ 2861554 w 2964681"/>
              <a:gd name="connsiteY2" fmla="*/ 388416 h 2224465"/>
              <a:gd name="connsiteX3" fmla="*/ 2783539 w 2964681"/>
              <a:gd name="connsiteY3" fmla="*/ 1438925 h 2224465"/>
              <a:gd name="connsiteX4" fmla="*/ 2339039 w 2964681"/>
              <a:gd name="connsiteY4" fmla="*/ 2072072 h 2224465"/>
              <a:gd name="connsiteX5" fmla="*/ 932966 w 2964681"/>
              <a:gd name="connsiteY5" fmla="*/ 2092068 h 2224465"/>
              <a:gd name="connsiteX6" fmla="*/ 11309 w 2964681"/>
              <a:gd name="connsiteY6" fmla="*/ 553555 h 2224465"/>
              <a:gd name="connsiteX0" fmla="*/ 43874 w 2997246"/>
              <a:gd name="connsiteY0" fmla="*/ 553555 h 2146484"/>
              <a:gd name="connsiteX1" fmla="*/ 1589646 w 2997246"/>
              <a:gd name="connsiteY1" fmla="*/ 2011 h 2146484"/>
              <a:gd name="connsiteX2" fmla="*/ 2894119 w 2997246"/>
              <a:gd name="connsiteY2" fmla="*/ 388416 h 2146484"/>
              <a:gd name="connsiteX3" fmla="*/ 2816104 w 2997246"/>
              <a:gd name="connsiteY3" fmla="*/ 1438925 h 2146484"/>
              <a:gd name="connsiteX4" fmla="*/ 2371604 w 2997246"/>
              <a:gd name="connsiteY4" fmla="*/ 2072072 h 2146484"/>
              <a:gd name="connsiteX5" fmla="*/ 965531 w 2997246"/>
              <a:gd name="connsiteY5" fmla="*/ 2092068 h 2146484"/>
              <a:gd name="connsiteX6" fmla="*/ 470232 w 2997246"/>
              <a:gd name="connsiteY6" fmla="*/ 1665672 h 2146484"/>
              <a:gd name="connsiteX7" fmla="*/ 43874 w 2997246"/>
              <a:gd name="connsiteY7" fmla="*/ 553555 h 2146484"/>
              <a:gd name="connsiteX0" fmla="*/ 43874 w 2997246"/>
              <a:gd name="connsiteY0" fmla="*/ 553555 h 2246373"/>
              <a:gd name="connsiteX1" fmla="*/ 1589646 w 2997246"/>
              <a:gd name="connsiteY1" fmla="*/ 2011 h 2246373"/>
              <a:gd name="connsiteX2" fmla="*/ 2894119 w 2997246"/>
              <a:gd name="connsiteY2" fmla="*/ 388416 h 2246373"/>
              <a:gd name="connsiteX3" fmla="*/ 2816104 w 2997246"/>
              <a:gd name="connsiteY3" fmla="*/ 1438925 h 2246373"/>
              <a:gd name="connsiteX4" fmla="*/ 2371604 w 2997246"/>
              <a:gd name="connsiteY4" fmla="*/ 2072072 h 2246373"/>
              <a:gd name="connsiteX5" fmla="*/ 1573318 w 2997246"/>
              <a:gd name="connsiteY5" fmla="*/ 2246243 h 2246373"/>
              <a:gd name="connsiteX6" fmla="*/ 965531 w 2997246"/>
              <a:gd name="connsiteY6" fmla="*/ 2092068 h 2246373"/>
              <a:gd name="connsiteX7" fmla="*/ 470232 w 2997246"/>
              <a:gd name="connsiteY7" fmla="*/ 1665672 h 2246373"/>
              <a:gd name="connsiteX8" fmla="*/ 43874 w 2997246"/>
              <a:gd name="connsiteY8" fmla="*/ 553555 h 2246373"/>
              <a:gd name="connsiteX0" fmla="*/ 49876 w 3003248"/>
              <a:gd name="connsiteY0" fmla="*/ 553555 h 2246356"/>
              <a:gd name="connsiteX1" fmla="*/ 1595648 w 3003248"/>
              <a:gd name="connsiteY1" fmla="*/ 2011 h 2246356"/>
              <a:gd name="connsiteX2" fmla="*/ 2900121 w 3003248"/>
              <a:gd name="connsiteY2" fmla="*/ 388416 h 2246356"/>
              <a:gd name="connsiteX3" fmla="*/ 2822106 w 3003248"/>
              <a:gd name="connsiteY3" fmla="*/ 1438925 h 2246356"/>
              <a:gd name="connsiteX4" fmla="*/ 2377606 w 3003248"/>
              <a:gd name="connsiteY4" fmla="*/ 2072072 h 2246356"/>
              <a:gd name="connsiteX5" fmla="*/ 1579320 w 3003248"/>
              <a:gd name="connsiteY5" fmla="*/ 2246243 h 2246356"/>
              <a:gd name="connsiteX6" fmla="*/ 971533 w 3003248"/>
              <a:gd name="connsiteY6" fmla="*/ 2092068 h 2246356"/>
              <a:gd name="connsiteX7" fmla="*/ 432691 w 3003248"/>
              <a:gd name="connsiteY7" fmla="*/ 1723729 h 2246356"/>
              <a:gd name="connsiteX8" fmla="*/ 49876 w 3003248"/>
              <a:gd name="connsiteY8" fmla="*/ 553555 h 2246356"/>
              <a:gd name="connsiteX0" fmla="*/ 53914 w 2963743"/>
              <a:gd name="connsiteY0" fmla="*/ 479657 h 2245029"/>
              <a:gd name="connsiteX1" fmla="*/ 1556143 w 2963743"/>
              <a:gd name="connsiteY1" fmla="*/ 684 h 2245029"/>
              <a:gd name="connsiteX2" fmla="*/ 2860616 w 2963743"/>
              <a:gd name="connsiteY2" fmla="*/ 387089 h 2245029"/>
              <a:gd name="connsiteX3" fmla="*/ 2782601 w 2963743"/>
              <a:gd name="connsiteY3" fmla="*/ 1437598 h 2245029"/>
              <a:gd name="connsiteX4" fmla="*/ 2338101 w 2963743"/>
              <a:gd name="connsiteY4" fmla="*/ 2070745 h 2245029"/>
              <a:gd name="connsiteX5" fmla="*/ 1539815 w 2963743"/>
              <a:gd name="connsiteY5" fmla="*/ 2244916 h 2245029"/>
              <a:gd name="connsiteX6" fmla="*/ 932028 w 2963743"/>
              <a:gd name="connsiteY6" fmla="*/ 2090741 h 2245029"/>
              <a:gd name="connsiteX7" fmla="*/ 393186 w 2963743"/>
              <a:gd name="connsiteY7" fmla="*/ 1722402 h 2245029"/>
              <a:gd name="connsiteX8" fmla="*/ 53914 w 2963743"/>
              <a:gd name="connsiteY8" fmla="*/ 479657 h 2245029"/>
              <a:gd name="connsiteX0" fmla="*/ 53914 w 2963743"/>
              <a:gd name="connsiteY0" fmla="*/ 479657 h 2245391"/>
              <a:gd name="connsiteX1" fmla="*/ 1556143 w 2963743"/>
              <a:gd name="connsiteY1" fmla="*/ 684 h 2245391"/>
              <a:gd name="connsiteX2" fmla="*/ 2860616 w 2963743"/>
              <a:gd name="connsiteY2" fmla="*/ 387089 h 2245391"/>
              <a:gd name="connsiteX3" fmla="*/ 2782601 w 2963743"/>
              <a:gd name="connsiteY3" fmla="*/ 1437598 h 2245391"/>
              <a:gd name="connsiteX4" fmla="*/ 2338101 w 2963743"/>
              <a:gd name="connsiteY4" fmla="*/ 2070745 h 2245391"/>
              <a:gd name="connsiteX5" fmla="*/ 1539815 w 2963743"/>
              <a:gd name="connsiteY5" fmla="*/ 2244916 h 2245391"/>
              <a:gd name="connsiteX6" fmla="*/ 946542 w 2963743"/>
              <a:gd name="connsiteY6" fmla="*/ 2148798 h 2245391"/>
              <a:gd name="connsiteX7" fmla="*/ 393186 w 2963743"/>
              <a:gd name="connsiteY7" fmla="*/ 1722402 h 2245391"/>
              <a:gd name="connsiteX8" fmla="*/ 53914 w 2963743"/>
              <a:gd name="connsiteY8" fmla="*/ 479657 h 2245391"/>
              <a:gd name="connsiteX0" fmla="*/ 53914 w 3078579"/>
              <a:gd name="connsiteY0" fmla="*/ 480251 h 2245985"/>
              <a:gd name="connsiteX1" fmla="*/ 1556143 w 3078579"/>
              <a:gd name="connsiteY1" fmla="*/ 1278 h 2245985"/>
              <a:gd name="connsiteX2" fmla="*/ 3005759 w 3078579"/>
              <a:gd name="connsiteY2" fmla="*/ 358654 h 2245985"/>
              <a:gd name="connsiteX3" fmla="*/ 2782601 w 3078579"/>
              <a:gd name="connsiteY3" fmla="*/ 1438192 h 2245985"/>
              <a:gd name="connsiteX4" fmla="*/ 2338101 w 3078579"/>
              <a:gd name="connsiteY4" fmla="*/ 2071339 h 2245985"/>
              <a:gd name="connsiteX5" fmla="*/ 1539815 w 3078579"/>
              <a:gd name="connsiteY5" fmla="*/ 2245510 h 2245985"/>
              <a:gd name="connsiteX6" fmla="*/ 946542 w 3078579"/>
              <a:gd name="connsiteY6" fmla="*/ 2149392 h 2245985"/>
              <a:gd name="connsiteX7" fmla="*/ 393186 w 3078579"/>
              <a:gd name="connsiteY7" fmla="*/ 1722996 h 2245985"/>
              <a:gd name="connsiteX8" fmla="*/ 53914 w 3078579"/>
              <a:gd name="connsiteY8" fmla="*/ 480251 h 2245985"/>
              <a:gd name="connsiteX0" fmla="*/ 53914 w 3088468"/>
              <a:gd name="connsiteY0" fmla="*/ 480251 h 2245985"/>
              <a:gd name="connsiteX1" fmla="*/ 1556143 w 3088468"/>
              <a:gd name="connsiteY1" fmla="*/ 1278 h 2245985"/>
              <a:gd name="connsiteX2" fmla="*/ 3005759 w 3088468"/>
              <a:gd name="connsiteY2" fmla="*/ 358654 h 2245985"/>
              <a:gd name="connsiteX3" fmla="*/ 2840658 w 3088468"/>
              <a:gd name="connsiteY3" fmla="*/ 1510763 h 2245985"/>
              <a:gd name="connsiteX4" fmla="*/ 2338101 w 3088468"/>
              <a:gd name="connsiteY4" fmla="*/ 2071339 h 2245985"/>
              <a:gd name="connsiteX5" fmla="*/ 1539815 w 3088468"/>
              <a:gd name="connsiteY5" fmla="*/ 2245510 h 2245985"/>
              <a:gd name="connsiteX6" fmla="*/ 946542 w 3088468"/>
              <a:gd name="connsiteY6" fmla="*/ 2149392 h 2245985"/>
              <a:gd name="connsiteX7" fmla="*/ 393186 w 3088468"/>
              <a:gd name="connsiteY7" fmla="*/ 1722996 h 2245985"/>
              <a:gd name="connsiteX8" fmla="*/ 53914 w 3088468"/>
              <a:gd name="connsiteY8" fmla="*/ 480251 h 224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8468" h="2245985">
                <a:moveTo>
                  <a:pt x="53914" y="480251"/>
                </a:moveTo>
                <a:cubicBezTo>
                  <a:pt x="247740" y="193298"/>
                  <a:pt x="1064169" y="21544"/>
                  <a:pt x="1556143" y="1278"/>
                </a:cubicBezTo>
                <a:cubicBezTo>
                  <a:pt x="2048117" y="-18988"/>
                  <a:pt x="2794092" y="206254"/>
                  <a:pt x="3005759" y="358654"/>
                </a:cubicBezTo>
                <a:cubicBezTo>
                  <a:pt x="3217426" y="511054"/>
                  <a:pt x="2971287" y="1273697"/>
                  <a:pt x="2840658" y="1510763"/>
                </a:cubicBezTo>
                <a:cubicBezTo>
                  <a:pt x="2710029" y="1747830"/>
                  <a:pt x="2545232" y="1956138"/>
                  <a:pt x="2338101" y="2071339"/>
                </a:cubicBezTo>
                <a:cubicBezTo>
                  <a:pt x="2130970" y="2186540"/>
                  <a:pt x="1774160" y="2242177"/>
                  <a:pt x="1539815" y="2245510"/>
                </a:cubicBezTo>
                <a:cubicBezTo>
                  <a:pt x="1305470" y="2248843"/>
                  <a:pt x="1137647" y="2236478"/>
                  <a:pt x="946542" y="2149392"/>
                </a:cubicBezTo>
                <a:cubicBezTo>
                  <a:pt x="755437" y="2062306"/>
                  <a:pt x="546795" y="1979415"/>
                  <a:pt x="393186" y="1722996"/>
                </a:cubicBezTo>
                <a:cubicBezTo>
                  <a:pt x="239577" y="1466577"/>
                  <a:pt x="-139912" y="767204"/>
                  <a:pt x="53914" y="480251"/>
                </a:cubicBezTo>
                <a:close/>
              </a:path>
            </a:pathLst>
          </a:custGeom>
          <a:solidFill>
            <a:schemeClr val="dk1">
              <a:alpha val="8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827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05" t="1367" b="49681"/>
          <a:stretch/>
        </p:blipFill>
        <p:spPr>
          <a:xfrm>
            <a:off x="-25401" y="0"/>
            <a:ext cx="9169399" cy="514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0643"/>
            <a:ext cx="1724177" cy="854957"/>
          </a:xfrm>
          <a:prstGeom prst="rect">
            <a:avLst/>
          </a:prstGeom>
          <a:scene3d>
            <a:camera prst="perspectiveContrastingRightFacing" fov="3900000">
              <a:rot lat="21295498" lon="17700826" rev="21547756"/>
            </a:camera>
            <a:lightRig rig="threePt" dir="t"/>
          </a:scene3d>
        </p:spPr>
      </p:pic>
      <p:sp>
        <p:nvSpPr>
          <p:cNvPr id="16" name="Rectangle 80"/>
          <p:cNvSpPr/>
          <p:nvPr/>
        </p:nvSpPr>
        <p:spPr bwMode="auto">
          <a:xfrm>
            <a:off x="6608929" y="3636730"/>
            <a:ext cx="949552" cy="27748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Nearby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object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7" name="Rectangle 80"/>
          <p:cNvSpPr/>
          <p:nvPr/>
        </p:nvSpPr>
        <p:spPr bwMode="auto">
          <a:xfrm>
            <a:off x="7870893" y="3607594"/>
            <a:ext cx="1044507" cy="3357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Faraway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object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06883" y="971550"/>
            <a:ext cx="3370116" cy="31474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7057" y="1882120"/>
            <a:ext cx="2008454" cy="1386367"/>
          </a:xfrm>
          <a:prstGeom prst="roundRect">
            <a:avLst>
              <a:gd name="adj" fmla="val 8588"/>
            </a:avLst>
          </a:prstGeom>
          <a:ln w="38100">
            <a:solidFill>
              <a:schemeClr val="bg1"/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ContrastingRightFacing" fov="5400000">
              <a:rot lat="0" lon="18600000" rev="0"/>
            </a:camera>
            <a:lightRig rig="threePt" dir="t"/>
          </a:scene3d>
        </p:spPr>
      </p:pic>
      <p:grpSp>
        <p:nvGrpSpPr>
          <p:cNvPr id="23" name="Group 22"/>
          <p:cNvGrpSpPr/>
          <p:nvPr/>
        </p:nvGrpSpPr>
        <p:grpSpPr>
          <a:xfrm>
            <a:off x="-154673" y="971550"/>
            <a:ext cx="4421873" cy="3152595"/>
            <a:chOff x="-154673" y="971550"/>
            <a:chExt cx="4421873" cy="315259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8100" y="971550"/>
              <a:ext cx="4305300" cy="2971800"/>
            </a:xfrm>
            <a:prstGeom prst="roundRect">
              <a:avLst>
                <a:gd name="adj" fmla="val 8588"/>
              </a:avLst>
            </a:prstGeom>
            <a:ln w="38100">
              <a:solidFill>
                <a:schemeClr val="bg1"/>
              </a:solidFill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ContrastingRightFacing" fov="5400000">
                <a:rot lat="0" lon="18600000" rev="0"/>
              </a:camera>
              <a:lightRig rig="threePt" dir="t"/>
            </a:scene3d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4673" y="2108200"/>
              <a:ext cx="4065523" cy="2015945"/>
            </a:xfrm>
            <a:prstGeom prst="rect">
              <a:avLst/>
            </a:prstGeom>
            <a:effectLst/>
            <a:scene3d>
              <a:camera prst="perspectiveContrastingRightFacing" fov="3900000">
                <a:rot lat="21594000" lon="17400000" rev="21594000"/>
              </a:camera>
              <a:lightRig rig="threePt" dir="t"/>
            </a:scene3d>
          </p:spPr>
        </p:pic>
      </p:grpSp>
      <p:sp>
        <p:nvSpPr>
          <p:cNvPr id="22" name="Rectangle 80"/>
          <p:cNvSpPr/>
          <p:nvPr/>
        </p:nvSpPr>
        <p:spPr bwMode="auto">
          <a:xfrm>
            <a:off x="934011" y="4335230"/>
            <a:ext cx="1682189" cy="27748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Patient view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676400" y="382200"/>
            <a:ext cx="5791200" cy="415641"/>
          </a:xfrm>
          <a:prstGeom prst="round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2400" b="1" dirty="0">
                <a:solidFill>
                  <a:srgbClr val="FFFF00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Hypermetropia </a:t>
            </a:r>
            <a:r>
              <a:rPr lang="en-US" sz="2400" b="1" dirty="0" smtClean="0">
                <a:solidFill>
                  <a:srgbClr val="FFFF00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 </a:t>
            </a:r>
            <a:r>
              <a:rPr lang="en-US" sz="2400" b="1" dirty="0">
                <a:solidFill>
                  <a:prstClr val="white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(Far sightedness)</a:t>
            </a:r>
          </a:p>
        </p:txBody>
      </p:sp>
    </p:spTree>
    <p:extLst>
      <p:ext uri="{BB962C8B-B14F-4D97-AF65-F5344CB8AC3E}">
        <p14:creationId xmlns:p14="http://schemas.microsoft.com/office/powerpoint/2010/main" val="254202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2" descr="D:\d drive\MJ WORK\Pooja mam (physics)\CBSE(VIII) Physics\Human eye\Raw file\human eye final 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19209"/>
            <a:ext cx="3860492" cy="28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51" y="1816341"/>
            <a:ext cx="524926" cy="14447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46998" y="2050472"/>
            <a:ext cx="235883" cy="649224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606800" y="1192673"/>
            <a:ext cx="1507934" cy="312277"/>
          </a:xfrm>
          <a:prstGeom prst="roundRect">
            <a:avLst/>
          </a:prstGeom>
          <a:solidFill>
            <a:srgbClr val="000066">
              <a:alpha val="30196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Normal Eye</a:t>
            </a:r>
            <a:endParaRPr lang="en-US" b="1" dirty="0">
              <a:solidFill>
                <a:prstClr val="white"/>
              </a:solidFill>
              <a:latin typeface="Leelawadee" pitchFamily="34" charset="-34"/>
              <a:ea typeface="Kozuka Mincho Pro B" pitchFamily="18" charset="-128"/>
              <a:cs typeface="Leelawadee" pitchFamily="34" charset="-34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044462" y="2127872"/>
            <a:ext cx="4077188" cy="705647"/>
          </a:xfrm>
          <a:custGeom>
            <a:avLst/>
            <a:gdLst>
              <a:gd name="connsiteX0" fmla="*/ 0 w 7162800"/>
              <a:gd name="connsiteY0" fmla="*/ 209550 h 438150"/>
              <a:gd name="connsiteX1" fmla="*/ 5381625 w 7162800"/>
              <a:gd name="connsiteY1" fmla="*/ 0 h 438150"/>
              <a:gd name="connsiteX2" fmla="*/ 7162800 w 7162800"/>
              <a:gd name="connsiteY2" fmla="*/ 209550 h 438150"/>
              <a:gd name="connsiteX3" fmla="*/ 5381625 w 7162800"/>
              <a:gd name="connsiteY3" fmla="*/ 438150 h 438150"/>
              <a:gd name="connsiteX4" fmla="*/ 0 w 7162800"/>
              <a:gd name="connsiteY4" fmla="*/ 209550 h 438150"/>
              <a:gd name="connsiteX0" fmla="*/ 0 w 7224965"/>
              <a:gd name="connsiteY0" fmla="*/ 209550 h 438150"/>
              <a:gd name="connsiteX1" fmla="*/ 5381625 w 7224965"/>
              <a:gd name="connsiteY1" fmla="*/ 0 h 438150"/>
              <a:gd name="connsiteX2" fmla="*/ 7224965 w 7224965"/>
              <a:gd name="connsiteY2" fmla="*/ 203636 h 438150"/>
              <a:gd name="connsiteX3" fmla="*/ 5381625 w 7224965"/>
              <a:gd name="connsiteY3" fmla="*/ 438150 h 438150"/>
              <a:gd name="connsiteX4" fmla="*/ 0 w 7224965"/>
              <a:gd name="connsiteY4" fmla="*/ 209550 h 438150"/>
              <a:gd name="connsiteX0" fmla="*/ 0 w 7224965"/>
              <a:gd name="connsiteY0" fmla="*/ 236269 h 464869"/>
              <a:gd name="connsiteX1" fmla="*/ 4314096 w 7224965"/>
              <a:gd name="connsiteY1" fmla="*/ 0 h 464869"/>
              <a:gd name="connsiteX2" fmla="*/ 7224965 w 7224965"/>
              <a:gd name="connsiteY2" fmla="*/ 230355 h 464869"/>
              <a:gd name="connsiteX3" fmla="*/ 5381625 w 7224965"/>
              <a:gd name="connsiteY3" fmla="*/ 464869 h 464869"/>
              <a:gd name="connsiteX4" fmla="*/ 0 w 7224965"/>
              <a:gd name="connsiteY4" fmla="*/ 236269 h 464869"/>
              <a:gd name="connsiteX0" fmla="*/ 0 w 7224965"/>
              <a:gd name="connsiteY0" fmla="*/ 236269 h 438151"/>
              <a:gd name="connsiteX1" fmla="*/ 4314096 w 7224965"/>
              <a:gd name="connsiteY1" fmla="*/ 0 h 438151"/>
              <a:gd name="connsiteX2" fmla="*/ 7224965 w 7224965"/>
              <a:gd name="connsiteY2" fmla="*/ 230355 h 438151"/>
              <a:gd name="connsiteX3" fmla="*/ 4314096 w 7224965"/>
              <a:gd name="connsiteY3" fmla="*/ 438151 h 438151"/>
              <a:gd name="connsiteX4" fmla="*/ 0 w 7224965"/>
              <a:gd name="connsiteY4" fmla="*/ 236269 h 438151"/>
              <a:gd name="connsiteX0" fmla="*/ 0 w 7224965"/>
              <a:gd name="connsiteY0" fmla="*/ 236269 h 438151"/>
              <a:gd name="connsiteX1" fmla="*/ 4314096 w 7224965"/>
              <a:gd name="connsiteY1" fmla="*/ 0 h 438151"/>
              <a:gd name="connsiteX2" fmla="*/ 7224965 w 7224965"/>
              <a:gd name="connsiteY2" fmla="*/ 230355 h 438151"/>
              <a:gd name="connsiteX3" fmla="*/ 4180654 w 7224965"/>
              <a:gd name="connsiteY3" fmla="*/ 438151 h 438151"/>
              <a:gd name="connsiteX4" fmla="*/ 0 w 7224965"/>
              <a:gd name="connsiteY4" fmla="*/ 236269 h 4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4965" h="438151">
                <a:moveTo>
                  <a:pt x="0" y="236269"/>
                </a:moveTo>
                <a:lnTo>
                  <a:pt x="4314096" y="0"/>
                </a:lnTo>
                <a:lnTo>
                  <a:pt x="7224965" y="230355"/>
                </a:lnTo>
                <a:lnTo>
                  <a:pt x="4180654" y="438151"/>
                </a:lnTo>
                <a:lnTo>
                  <a:pt x="0" y="236269"/>
                </a:lnTo>
                <a:close/>
              </a:path>
            </a:pathLst>
          </a:custGeom>
          <a:gradFill flip="none" rotWithShape="1">
            <a:gsLst>
              <a:gs pos="74000">
                <a:schemeClr val="bg1">
                  <a:lumMod val="85000"/>
                  <a:alpha val="51000"/>
                </a:schemeClr>
              </a:gs>
              <a:gs pos="26000">
                <a:srgbClr val="B9B9B9">
                  <a:alpha val="52000"/>
                </a:srgbClr>
              </a:gs>
              <a:gs pos="0">
                <a:schemeClr val="bg1">
                  <a:shade val="30000"/>
                  <a:satMod val="115000"/>
                  <a:alpha val="50000"/>
                </a:schemeClr>
              </a:gs>
              <a:gs pos="50000">
                <a:schemeClr val="bg1">
                  <a:alpha val="67000"/>
                </a:schemeClr>
              </a:gs>
              <a:gs pos="99000">
                <a:schemeClr val="bg1">
                  <a:lumMod val="75000"/>
                  <a:alpha val="4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1000" y="382200"/>
            <a:ext cx="5257800" cy="415641"/>
          </a:xfrm>
          <a:prstGeom prst="roundRect">
            <a:avLst/>
          </a:prstGeom>
          <a:solidFill>
            <a:schemeClr val="tx1">
              <a:alpha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>
                <a:solidFill>
                  <a:srgbClr val="FFFF00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Hypermetropia  </a:t>
            </a:r>
            <a:r>
              <a:rPr lang="en-US" sz="2000" b="1" dirty="0">
                <a:solidFill>
                  <a:prstClr val="white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(Far sightedness)</a:t>
            </a:r>
          </a:p>
        </p:txBody>
      </p:sp>
    </p:spTree>
    <p:extLst>
      <p:ext uri="{BB962C8B-B14F-4D97-AF65-F5344CB8AC3E}">
        <p14:creationId xmlns:p14="http://schemas.microsoft.com/office/powerpoint/2010/main" val="178326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605698" y="1200150"/>
            <a:ext cx="1527677" cy="312277"/>
          </a:xfrm>
          <a:prstGeom prst="roundRect">
            <a:avLst/>
          </a:prstGeom>
          <a:solidFill>
            <a:srgbClr val="000066">
              <a:alpha val="30196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a typeface="Kozuka Mincho Pro B" pitchFamily="18" charset="-128"/>
              </a:rPr>
              <a:t>Defected Eye</a:t>
            </a:r>
            <a:endParaRPr lang="en-US" b="1" dirty="0">
              <a:solidFill>
                <a:prstClr val="white"/>
              </a:solidFill>
              <a:ea typeface="Kozuka Mincho Pro B" pitchFamily="18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04" y="1816246"/>
            <a:ext cx="523673" cy="1441304"/>
          </a:xfrm>
          <a:prstGeom prst="rect">
            <a:avLst/>
          </a:prstGeom>
        </p:spPr>
      </p:pic>
      <p:pic>
        <p:nvPicPr>
          <p:cNvPr id="11" name="Picture 2" descr="D:\d drive\MJ WORK\Pooja mam (physics)\CBSE(VIII) Physics\Human eye\Raw file\human eye final 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22384"/>
            <a:ext cx="3860492" cy="28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1022384"/>
            <a:ext cx="3860493" cy="292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9"/>
                    </a14:imgEffect>
                    <a14:imgEffect>
                      <a14:colorTemperature colorTemp="6375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912100" y="2167389"/>
            <a:ext cx="236714" cy="65151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13" name="Freeform 12"/>
          <p:cNvSpPr/>
          <p:nvPr/>
        </p:nvSpPr>
        <p:spPr>
          <a:xfrm>
            <a:off x="4044462" y="2160145"/>
            <a:ext cx="4420088" cy="694890"/>
          </a:xfrm>
          <a:custGeom>
            <a:avLst/>
            <a:gdLst>
              <a:gd name="connsiteX0" fmla="*/ 0 w 7162800"/>
              <a:gd name="connsiteY0" fmla="*/ 209550 h 438150"/>
              <a:gd name="connsiteX1" fmla="*/ 5381625 w 7162800"/>
              <a:gd name="connsiteY1" fmla="*/ 0 h 438150"/>
              <a:gd name="connsiteX2" fmla="*/ 7162800 w 7162800"/>
              <a:gd name="connsiteY2" fmla="*/ 209550 h 438150"/>
              <a:gd name="connsiteX3" fmla="*/ 5381625 w 7162800"/>
              <a:gd name="connsiteY3" fmla="*/ 438150 h 438150"/>
              <a:gd name="connsiteX4" fmla="*/ 0 w 7162800"/>
              <a:gd name="connsiteY4" fmla="*/ 209550 h 438150"/>
              <a:gd name="connsiteX0" fmla="*/ 0 w 7224965"/>
              <a:gd name="connsiteY0" fmla="*/ 209550 h 438150"/>
              <a:gd name="connsiteX1" fmla="*/ 5381625 w 7224965"/>
              <a:gd name="connsiteY1" fmla="*/ 0 h 438150"/>
              <a:gd name="connsiteX2" fmla="*/ 7224965 w 7224965"/>
              <a:gd name="connsiteY2" fmla="*/ 203636 h 438150"/>
              <a:gd name="connsiteX3" fmla="*/ 5381625 w 7224965"/>
              <a:gd name="connsiteY3" fmla="*/ 438150 h 438150"/>
              <a:gd name="connsiteX4" fmla="*/ 0 w 7224965"/>
              <a:gd name="connsiteY4" fmla="*/ 209550 h 438150"/>
              <a:gd name="connsiteX0" fmla="*/ 0 w 7224965"/>
              <a:gd name="connsiteY0" fmla="*/ 216230 h 444830"/>
              <a:gd name="connsiteX1" fmla="*/ 5142946 w 7224965"/>
              <a:gd name="connsiteY1" fmla="*/ 0 h 444830"/>
              <a:gd name="connsiteX2" fmla="*/ 7224965 w 7224965"/>
              <a:gd name="connsiteY2" fmla="*/ 210316 h 444830"/>
              <a:gd name="connsiteX3" fmla="*/ 5381625 w 7224965"/>
              <a:gd name="connsiteY3" fmla="*/ 444830 h 444830"/>
              <a:gd name="connsiteX4" fmla="*/ 0 w 7224965"/>
              <a:gd name="connsiteY4" fmla="*/ 216230 h 444830"/>
              <a:gd name="connsiteX0" fmla="*/ 0 w 7224965"/>
              <a:gd name="connsiteY0" fmla="*/ 216230 h 438151"/>
              <a:gd name="connsiteX1" fmla="*/ 5142946 w 7224965"/>
              <a:gd name="connsiteY1" fmla="*/ 0 h 438151"/>
              <a:gd name="connsiteX2" fmla="*/ 7224965 w 7224965"/>
              <a:gd name="connsiteY2" fmla="*/ 210316 h 438151"/>
              <a:gd name="connsiteX3" fmla="*/ 5101436 w 7224965"/>
              <a:gd name="connsiteY3" fmla="*/ 438151 h 438151"/>
              <a:gd name="connsiteX4" fmla="*/ 0 w 7224965"/>
              <a:gd name="connsiteY4" fmla="*/ 216230 h 438151"/>
              <a:gd name="connsiteX0" fmla="*/ 0 w 7017418"/>
              <a:gd name="connsiteY0" fmla="*/ 216230 h 438151"/>
              <a:gd name="connsiteX1" fmla="*/ 5142946 w 7017418"/>
              <a:gd name="connsiteY1" fmla="*/ 0 h 438151"/>
              <a:gd name="connsiteX2" fmla="*/ 7017418 w 7017418"/>
              <a:gd name="connsiteY2" fmla="*/ 203637 h 438151"/>
              <a:gd name="connsiteX3" fmla="*/ 5101436 w 7017418"/>
              <a:gd name="connsiteY3" fmla="*/ 438151 h 438151"/>
              <a:gd name="connsiteX4" fmla="*/ 0 w 7017418"/>
              <a:gd name="connsiteY4" fmla="*/ 216230 h 438151"/>
              <a:gd name="connsiteX0" fmla="*/ 0 w 7017418"/>
              <a:gd name="connsiteY0" fmla="*/ 202871 h 424792"/>
              <a:gd name="connsiteX1" fmla="*/ 3810781 w 7017418"/>
              <a:gd name="connsiteY1" fmla="*/ 0 h 424792"/>
              <a:gd name="connsiteX2" fmla="*/ 7017418 w 7017418"/>
              <a:gd name="connsiteY2" fmla="*/ 190278 h 424792"/>
              <a:gd name="connsiteX3" fmla="*/ 5101436 w 7017418"/>
              <a:gd name="connsiteY3" fmla="*/ 424792 h 424792"/>
              <a:gd name="connsiteX4" fmla="*/ 0 w 7017418"/>
              <a:gd name="connsiteY4" fmla="*/ 202871 h 424792"/>
              <a:gd name="connsiteX0" fmla="*/ 0 w 7017418"/>
              <a:gd name="connsiteY0" fmla="*/ 202871 h 418113"/>
              <a:gd name="connsiteX1" fmla="*/ 3810781 w 7017418"/>
              <a:gd name="connsiteY1" fmla="*/ 0 h 418113"/>
              <a:gd name="connsiteX2" fmla="*/ 7017418 w 7017418"/>
              <a:gd name="connsiteY2" fmla="*/ 190278 h 418113"/>
              <a:gd name="connsiteX3" fmla="*/ 3769271 w 7017418"/>
              <a:gd name="connsiteY3" fmla="*/ 418113 h 418113"/>
              <a:gd name="connsiteX4" fmla="*/ 0 w 7017418"/>
              <a:gd name="connsiteY4" fmla="*/ 202871 h 418113"/>
              <a:gd name="connsiteX0" fmla="*/ 0 w 7017418"/>
              <a:gd name="connsiteY0" fmla="*/ 216230 h 431472"/>
              <a:gd name="connsiteX1" fmla="*/ 3776623 w 7017418"/>
              <a:gd name="connsiteY1" fmla="*/ 0 h 431472"/>
              <a:gd name="connsiteX2" fmla="*/ 7017418 w 7017418"/>
              <a:gd name="connsiteY2" fmla="*/ 203637 h 431472"/>
              <a:gd name="connsiteX3" fmla="*/ 3769271 w 7017418"/>
              <a:gd name="connsiteY3" fmla="*/ 431472 h 431472"/>
              <a:gd name="connsiteX4" fmla="*/ 0 w 7017418"/>
              <a:gd name="connsiteY4" fmla="*/ 216230 h 43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7418" h="431472">
                <a:moveTo>
                  <a:pt x="0" y="216230"/>
                </a:moveTo>
                <a:lnTo>
                  <a:pt x="3776623" y="0"/>
                </a:lnTo>
                <a:lnTo>
                  <a:pt x="7017418" y="203637"/>
                </a:lnTo>
                <a:lnTo>
                  <a:pt x="3769271" y="431472"/>
                </a:lnTo>
                <a:lnTo>
                  <a:pt x="0" y="216230"/>
                </a:lnTo>
                <a:close/>
              </a:path>
            </a:pathLst>
          </a:custGeom>
          <a:gradFill flip="none" rotWithShape="1">
            <a:gsLst>
              <a:gs pos="74000">
                <a:schemeClr val="bg1">
                  <a:lumMod val="85000"/>
                  <a:alpha val="51000"/>
                </a:schemeClr>
              </a:gs>
              <a:gs pos="26000">
                <a:srgbClr val="B9B9B9">
                  <a:alpha val="52000"/>
                </a:srgbClr>
              </a:gs>
              <a:gs pos="0">
                <a:schemeClr val="bg1">
                  <a:shade val="30000"/>
                  <a:satMod val="115000"/>
                  <a:alpha val="50000"/>
                </a:schemeClr>
              </a:gs>
              <a:gs pos="50000">
                <a:schemeClr val="bg1">
                  <a:alpha val="67000"/>
                </a:schemeClr>
              </a:gs>
              <a:gs pos="99000">
                <a:schemeClr val="bg1">
                  <a:lumMod val="75000"/>
                  <a:alpha val="4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1000" y="382200"/>
            <a:ext cx="5257800" cy="415641"/>
          </a:xfrm>
          <a:prstGeom prst="roundRect">
            <a:avLst/>
          </a:prstGeom>
          <a:solidFill>
            <a:schemeClr val="tx1">
              <a:alpha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>
                <a:solidFill>
                  <a:srgbClr val="FFFF00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Hypermetropia  </a:t>
            </a:r>
            <a:r>
              <a:rPr lang="en-US" sz="2000" b="1" dirty="0">
                <a:solidFill>
                  <a:prstClr val="white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(Far sightedness)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04800" y="3868208"/>
            <a:ext cx="5617461" cy="608542"/>
          </a:xfrm>
          <a:prstGeom prst="round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600" b="1" dirty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The light rays from a </a:t>
            </a:r>
            <a:r>
              <a:rPr lang="en-US" sz="1600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nearby object </a:t>
            </a:r>
            <a:r>
              <a:rPr lang="en-US" sz="1600" b="1" dirty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arriving at the eye lens, get converged at a point </a:t>
            </a:r>
            <a:r>
              <a:rPr lang="en-US" sz="1600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behind the retina</a:t>
            </a:r>
            <a:endParaRPr lang="en-US" sz="1600" b="1" dirty="0">
              <a:solidFill>
                <a:prstClr val="white"/>
              </a:solidFill>
              <a:latin typeface="Leelawadee" pitchFamily="34" charset="-34"/>
              <a:ea typeface="Kozuka Mincho Pro B" pitchFamily="18" charset="-128"/>
              <a:cs typeface="Leelawadee" pitchFamily="34" charset="-34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4800" y="1581150"/>
            <a:ext cx="3170911" cy="608542"/>
          </a:xfrm>
          <a:prstGeom prst="roundRect">
            <a:avLst/>
          </a:prstGeom>
          <a:solidFill>
            <a:schemeClr val="tx1">
              <a:alpha val="50196"/>
            </a:schemeClr>
          </a:solidFill>
          <a:ln w="12700">
            <a:solidFill>
              <a:srgbClr val="FF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600" b="1" dirty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This defect may arise due to </a:t>
            </a:r>
            <a:r>
              <a:rPr lang="en-US" sz="1600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shortening of </a:t>
            </a:r>
            <a:r>
              <a:rPr lang="en-US" sz="1600" b="1" dirty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the eyeball.</a:t>
            </a:r>
          </a:p>
        </p:txBody>
      </p:sp>
    </p:spTree>
    <p:extLst>
      <p:ext uri="{BB962C8B-B14F-4D97-AF65-F5344CB8AC3E}">
        <p14:creationId xmlns:p14="http://schemas.microsoft.com/office/powerpoint/2010/main" val="145479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608653" y="1193800"/>
            <a:ext cx="1388797" cy="312277"/>
          </a:xfrm>
          <a:prstGeom prst="roundRect">
            <a:avLst/>
          </a:prstGeom>
          <a:solidFill>
            <a:srgbClr val="000066">
              <a:alpha val="30196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Correction</a:t>
            </a:r>
            <a:endParaRPr lang="en-US" b="1" dirty="0">
              <a:solidFill>
                <a:prstClr val="white"/>
              </a:solidFill>
              <a:latin typeface="Leelawadee" pitchFamily="34" charset="-34"/>
              <a:ea typeface="Kozuka Mincho Pro B" pitchFamily="18" charset="-128"/>
              <a:cs typeface="Leelawadee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92" y="1823029"/>
            <a:ext cx="521208" cy="143452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052962" y="1607319"/>
            <a:ext cx="431762" cy="1765300"/>
          </a:xfrm>
          <a:prstGeom prst="ellipse">
            <a:avLst/>
          </a:prstGeom>
          <a:gradFill flip="none" rotWithShape="1">
            <a:gsLst>
              <a:gs pos="62000">
                <a:schemeClr val="accent1">
                  <a:lumMod val="60000"/>
                  <a:lumOff val="40000"/>
                </a:schemeClr>
              </a:gs>
              <a:gs pos="37000">
                <a:schemeClr val="accent1">
                  <a:lumMod val="45000"/>
                  <a:lumOff val="55000"/>
                  <a:alpha val="95000"/>
                </a:schemeClr>
              </a:gs>
              <a:gs pos="0">
                <a:srgbClr val="003399"/>
              </a:gs>
              <a:gs pos="50000">
                <a:schemeClr val="bg1">
                  <a:alpha val="67000"/>
                </a:schemeClr>
              </a:gs>
              <a:gs pos="100000">
                <a:srgbClr val="003399"/>
              </a:gs>
            </a:gsLst>
            <a:lin ang="10800000" scaled="1"/>
            <a:tileRect/>
          </a:gra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1022384"/>
            <a:ext cx="3860493" cy="292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/>
          <p:cNvSpPr/>
          <p:nvPr/>
        </p:nvSpPr>
        <p:spPr>
          <a:xfrm>
            <a:off x="4038600" y="2127872"/>
            <a:ext cx="3962400" cy="737920"/>
          </a:xfrm>
          <a:custGeom>
            <a:avLst/>
            <a:gdLst>
              <a:gd name="connsiteX0" fmla="*/ 0 w 7162800"/>
              <a:gd name="connsiteY0" fmla="*/ 209550 h 438150"/>
              <a:gd name="connsiteX1" fmla="*/ 5381625 w 7162800"/>
              <a:gd name="connsiteY1" fmla="*/ 0 h 438150"/>
              <a:gd name="connsiteX2" fmla="*/ 7162800 w 7162800"/>
              <a:gd name="connsiteY2" fmla="*/ 209550 h 438150"/>
              <a:gd name="connsiteX3" fmla="*/ 5381625 w 7162800"/>
              <a:gd name="connsiteY3" fmla="*/ 438150 h 438150"/>
              <a:gd name="connsiteX4" fmla="*/ 0 w 7162800"/>
              <a:gd name="connsiteY4" fmla="*/ 209550 h 438150"/>
              <a:gd name="connsiteX0" fmla="*/ 0 w 7224965"/>
              <a:gd name="connsiteY0" fmla="*/ 209550 h 438150"/>
              <a:gd name="connsiteX1" fmla="*/ 5381625 w 7224965"/>
              <a:gd name="connsiteY1" fmla="*/ 0 h 438150"/>
              <a:gd name="connsiteX2" fmla="*/ 7224965 w 7224965"/>
              <a:gd name="connsiteY2" fmla="*/ 203636 h 438150"/>
              <a:gd name="connsiteX3" fmla="*/ 5381625 w 7224965"/>
              <a:gd name="connsiteY3" fmla="*/ 438150 h 438150"/>
              <a:gd name="connsiteX4" fmla="*/ 0 w 7224965"/>
              <a:gd name="connsiteY4" fmla="*/ 209550 h 438150"/>
              <a:gd name="connsiteX0" fmla="*/ 0 w 7224965"/>
              <a:gd name="connsiteY0" fmla="*/ 216230 h 444830"/>
              <a:gd name="connsiteX1" fmla="*/ 5142946 w 7224965"/>
              <a:gd name="connsiteY1" fmla="*/ 0 h 444830"/>
              <a:gd name="connsiteX2" fmla="*/ 7224965 w 7224965"/>
              <a:gd name="connsiteY2" fmla="*/ 210316 h 444830"/>
              <a:gd name="connsiteX3" fmla="*/ 5381625 w 7224965"/>
              <a:gd name="connsiteY3" fmla="*/ 444830 h 444830"/>
              <a:gd name="connsiteX4" fmla="*/ 0 w 7224965"/>
              <a:gd name="connsiteY4" fmla="*/ 216230 h 444830"/>
              <a:gd name="connsiteX0" fmla="*/ 0 w 7224965"/>
              <a:gd name="connsiteY0" fmla="*/ 216230 h 438151"/>
              <a:gd name="connsiteX1" fmla="*/ 5142946 w 7224965"/>
              <a:gd name="connsiteY1" fmla="*/ 0 h 438151"/>
              <a:gd name="connsiteX2" fmla="*/ 7224965 w 7224965"/>
              <a:gd name="connsiteY2" fmla="*/ 210316 h 438151"/>
              <a:gd name="connsiteX3" fmla="*/ 5101436 w 7224965"/>
              <a:gd name="connsiteY3" fmla="*/ 438151 h 438151"/>
              <a:gd name="connsiteX4" fmla="*/ 0 w 7224965"/>
              <a:gd name="connsiteY4" fmla="*/ 216230 h 438151"/>
              <a:gd name="connsiteX0" fmla="*/ 0 w 7017418"/>
              <a:gd name="connsiteY0" fmla="*/ 216230 h 438151"/>
              <a:gd name="connsiteX1" fmla="*/ 5142946 w 7017418"/>
              <a:gd name="connsiteY1" fmla="*/ 0 h 438151"/>
              <a:gd name="connsiteX2" fmla="*/ 7017418 w 7017418"/>
              <a:gd name="connsiteY2" fmla="*/ 203637 h 438151"/>
              <a:gd name="connsiteX3" fmla="*/ 5101436 w 7017418"/>
              <a:gd name="connsiteY3" fmla="*/ 438151 h 438151"/>
              <a:gd name="connsiteX4" fmla="*/ 0 w 7017418"/>
              <a:gd name="connsiteY4" fmla="*/ 216230 h 438151"/>
              <a:gd name="connsiteX0" fmla="*/ 0 w 7017418"/>
              <a:gd name="connsiteY0" fmla="*/ 236269 h 458190"/>
              <a:gd name="connsiteX1" fmla="*/ 4266565 w 7017418"/>
              <a:gd name="connsiteY1" fmla="*/ 0 h 458190"/>
              <a:gd name="connsiteX2" fmla="*/ 7017418 w 7017418"/>
              <a:gd name="connsiteY2" fmla="*/ 223676 h 458190"/>
              <a:gd name="connsiteX3" fmla="*/ 5101436 w 7017418"/>
              <a:gd name="connsiteY3" fmla="*/ 458190 h 458190"/>
              <a:gd name="connsiteX4" fmla="*/ 0 w 7017418"/>
              <a:gd name="connsiteY4" fmla="*/ 236269 h 458190"/>
              <a:gd name="connsiteX0" fmla="*/ 0 w 7017418"/>
              <a:gd name="connsiteY0" fmla="*/ 236269 h 458190"/>
              <a:gd name="connsiteX1" fmla="*/ 4266565 w 7017418"/>
              <a:gd name="connsiteY1" fmla="*/ 0 h 458190"/>
              <a:gd name="connsiteX2" fmla="*/ 7017418 w 7017418"/>
              <a:gd name="connsiteY2" fmla="*/ 223676 h 458190"/>
              <a:gd name="connsiteX3" fmla="*/ 4225053 w 7017418"/>
              <a:gd name="connsiteY3" fmla="*/ 458190 h 458190"/>
              <a:gd name="connsiteX4" fmla="*/ 0 w 7017418"/>
              <a:gd name="connsiteY4" fmla="*/ 236269 h 45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7418" h="458190">
                <a:moveTo>
                  <a:pt x="0" y="236269"/>
                </a:moveTo>
                <a:lnTo>
                  <a:pt x="4266565" y="0"/>
                </a:lnTo>
                <a:lnTo>
                  <a:pt x="7017418" y="223676"/>
                </a:lnTo>
                <a:lnTo>
                  <a:pt x="4225053" y="458190"/>
                </a:lnTo>
                <a:lnTo>
                  <a:pt x="0" y="236269"/>
                </a:lnTo>
                <a:close/>
              </a:path>
            </a:pathLst>
          </a:custGeom>
          <a:gradFill flip="none" rotWithShape="1">
            <a:gsLst>
              <a:gs pos="74000">
                <a:schemeClr val="bg1">
                  <a:lumMod val="85000"/>
                  <a:alpha val="51000"/>
                </a:schemeClr>
              </a:gs>
              <a:gs pos="26000">
                <a:srgbClr val="B9B9B9">
                  <a:alpha val="52000"/>
                </a:srgbClr>
              </a:gs>
              <a:gs pos="0">
                <a:schemeClr val="bg1">
                  <a:shade val="30000"/>
                  <a:satMod val="115000"/>
                  <a:alpha val="50000"/>
                </a:schemeClr>
              </a:gs>
              <a:gs pos="50000">
                <a:schemeClr val="bg1">
                  <a:alpha val="67000"/>
                </a:schemeClr>
              </a:gs>
              <a:gs pos="99000">
                <a:schemeClr val="bg1">
                  <a:lumMod val="75000"/>
                  <a:alpha val="4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918450" y="2097054"/>
            <a:ext cx="235884" cy="649224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81000" y="382200"/>
            <a:ext cx="5257800" cy="415641"/>
          </a:xfrm>
          <a:prstGeom prst="roundRect">
            <a:avLst/>
          </a:prstGeom>
          <a:solidFill>
            <a:schemeClr val="tx1">
              <a:alpha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>
                <a:solidFill>
                  <a:srgbClr val="FFFF00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Hypermetropia  </a:t>
            </a:r>
            <a:r>
              <a:rPr lang="en-US" sz="2000" b="1" dirty="0">
                <a:solidFill>
                  <a:prstClr val="white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(Far sightedness)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04800" y="3868208"/>
            <a:ext cx="5193323" cy="608542"/>
          </a:xfrm>
          <a:prstGeom prst="round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600" b="1" dirty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This defect can be corrected by using a </a:t>
            </a:r>
            <a:r>
              <a:rPr lang="en-US" sz="1600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convex (converging</a:t>
            </a:r>
            <a:r>
              <a:rPr lang="en-US" sz="1600" b="1" dirty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) lens of appropriate focal length.</a:t>
            </a:r>
          </a:p>
        </p:txBody>
      </p:sp>
    </p:spTree>
    <p:extLst>
      <p:ext uri="{BB962C8B-B14F-4D97-AF65-F5344CB8AC3E}">
        <p14:creationId xmlns:p14="http://schemas.microsoft.com/office/powerpoint/2010/main" val="32976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2" descr="D:\d drive\MJ WORK\Pooja mam (physics)\CBSE(VIII) Physics\Human eye\Raw file\human eye final 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69" y="487054"/>
            <a:ext cx="2179147" cy="163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264" y="3374810"/>
            <a:ext cx="2175089" cy="1634355"/>
          </a:xfrm>
          <a:prstGeom prst="rect">
            <a:avLst/>
          </a:prstGeom>
          <a:ln>
            <a:noFill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7780" y="1928553"/>
            <a:ext cx="2181220" cy="163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214355" y="1873250"/>
            <a:ext cx="40604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600" b="1" dirty="0">
                <a:solidFill>
                  <a:prstClr val="white"/>
                </a:solidFill>
                <a:latin typeface="Leelawadee" pitchFamily="34" charset="-34"/>
                <a:cs typeface="Leelawadee" pitchFamily="34" charset="-34"/>
              </a:rPr>
              <a:t>The light rays from a nearby object arriving at the eye lens, get converged at a point behind the retina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258064" y="1014888"/>
            <a:ext cx="1888064" cy="369332"/>
          </a:xfrm>
          <a:prstGeom prst="rightArrow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Faraway objects</a:t>
            </a:r>
          </a:p>
        </p:txBody>
      </p:sp>
      <p:sp>
        <p:nvSpPr>
          <p:cNvPr id="10" name="Rectangle 80"/>
          <p:cNvSpPr/>
          <p:nvPr/>
        </p:nvSpPr>
        <p:spPr bwMode="auto">
          <a:xfrm>
            <a:off x="3010646" y="1021252"/>
            <a:ext cx="1104154" cy="369332"/>
          </a:xfrm>
          <a:prstGeom prst="rightArrow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Clear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14356" y="1303671"/>
            <a:ext cx="1887628" cy="369332"/>
          </a:xfrm>
          <a:prstGeom prst="rightArrow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 Nearby objects</a:t>
            </a:r>
          </a:p>
        </p:txBody>
      </p:sp>
      <p:sp>
        <p:nvSpPr>
          <p:cNvPr id="12" name="Rectangle 78"/>
          <p:cNvSpPr/>
          <p:nvPr/>
        </p:nvSpPr>
        <p:spPr bwMode="auto">
          <a:xfrm>
            <a:off x="3001705" y="1303670"/>
            <a:ext cx="1098851" cy="369332"/>
          </a:xfrm>
          <a:prstGeom prst="rightArrow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Unclear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78592" y="3918882"/>
            <a:ext cx="3821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accent3">
                    <a:lumMod val="60000"/>
                    <a:lumOff val="40000"/>
                  </a:schemeClr>
                </a:solidFill>
                <a:latin typeface="Book Antiqua" pitchFamily="18" charset="0"/>
              </a:defRPr>
            </a:lvl1pPr>
          </a:lstStyle>
          <a:p>
            <a:pPr lvl="0"/>
            <a:r>
              <a:rPr lang="en-US" dirty="0" smtClean="0">
                <a:solidFill>
                  <a:prstClr val="white"/>
                </a:solidFill>
                <a:latin typeface="Leelawadee" pitchFamily="34" charset="-34"/>
                <a:cs typeface="Leelawadee" pitchFamily="34" charset="-34"/>
              </a:rPr>
              <a:t>Corrected using </a:t>
            </a:r>
            <a:r>
              <a:rPr lang="en-US" dirty="0">
                <a:solidFill>
                  <a:prstClr val="white"/>
                </a:solidFill>
                <a:latin typeface="Leelawadee" pitchFamily="34" charset="-34"/>
                <a:cs typeface="Leelawadee" pitchFamily="34" charset="-34"/>
              </a:rPr>
              <a:t>a </a:t>
            </a:r>
            <a:r>
              <a:rPr lang="en-US" i="1" dirty="0" smtClean="0">
                <a:solidFill>
                  <a:srgbClr val="FFFF00"/>
                </a:solidFill>
                <a:latin typeface="Leelawadee" pitchFamily="34" charset="-34"/>
                <a:cs typeface="Leelawadee" pitchFamily="34" charset="-34"/>
              </a:rPr>
              <a:t>CONVEX</a:t>
            </a:r>
            <a:r>
              <a:rPr lang="en-US" dirty="0" smtClean="0">
                <a:solidFill>
                  <a:srgbClr val="FFFF00"/>
                </a:solidFill>
                <a:latin typeface="Leelawadee" pitchFamily="34" charset="-34"/>
                <a:cs typeface="Leelawadee" pitchFamily="34" charset="-34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Leelawadee" pitchFamily="34" charset="-34"/>
                <a:cs typeface="Leelawadee" pitchFamily="34" charset="-34"/>
              </a:rPr>
              <a:t>(converging</a:t>
            </a:r>
            <a:r>
              <a:rPr lang="en-US" dirty="0">
                <a:solidFill>
                  <a:prstClr val="white"/>
                </a:solidFill>
                <a:latin typeface="Leelawadee" pitchFamily="34" charset="-34"/>
                <a:cs typeface="Leelawadee" pitchFamily="34" charset="-34"/>
              </a:rPr>
              <a:t>) lens of appropriate focal length.</a:t>
            </a:r>
          </a:p>
        </p:txBody>
      </p:sp>
      <p:sp>
        <p:nvSpPr>
          <p:cNvPr id="90" name="Oval 89"/>
          <p:cNvSpPr/>
          <p:nvPr/>
        </p:nvSpPr>
        <p:spPr>
          <a:xfrm>
            <a:off x="6139553" y="3840099"/>
            <a:ext cx="221562" cy="680600"/>
          </a:xfrm>
          <a:custGeom>
            <a:avLst/>
            <a:gdLst>
              <a:gd name="connsiteX0" fmla="*/ 0 w 243718"/>
              <a:gd name="connsiteY0" fmla="*/ 340300 h 680599"/>
              <a:gd name="connsiteX1" fmla="*/ 121859 w 243718"/>
              <a:gd name="connsiteY1" fmla="*/ 0 h 680599"/>
              <a:gd name="connsiteX2" fmla="*/ 243718 w 243718"/>
              <a:gd name="connsiteY2" fmla="*/ 340300 h 680599"/>
              <a:gd name="connsiteX3" fmla="*/ 121859 w 243718"/>
              <a:gd name="connsiteY3" fmla="*/ 680600 h 680599"/>
              <a:gd name="connsiteX4" fmla="*/ 0 w 243718"/>
              <a:gd name="connsiteY4" fmla="*/ 340300 h 680599"/>
              <a:gd name="connsiteX0" fmla="*/ 0 w 243718"/>
              <a:gd name="connsiteY0" fmla="*/ 340300 h 680600"/>
              <a:gd name="connsiteX1" fmla="*/ 121859 w 243718"/>
              <a:gd name="connsiteY1" fmla="*/ 0 h 680600"/>
              <a:gd name="connsiteX2" fmla="*/ 243718 w 243718"/>
              <a:gd name="connsiteY2" fmla="*/ 340300 h 680600"/>
              <a:gd name="connsiteX3" fmla="*/ 121859 w 243718"/>
              <a:gd name="connsiteY3" fmla="*/ 680600 h 680600"/>
              <a:gd name="connsiteX4" fmla="*/ 0 w 243718"/>
              <a:gd name="connsiteY4" fmla="*/ 340300 h 680600"/>
              <a:gd name="connsiteX0" fmla="*/ 0 w 243718"/>
              <a:gd name="connsiteY0" fmla="*/ 340300 h 680600"/>
              <a:gd name="connsiteX1" fmla="*/ 121859 w 243718"/>
              <a:gd name="connsiteY1" fmla="*/ 0 h 680600"/>
              <a:gd name="connsiteX2" fmla="*/ 243718 w 243718"/>
              <a:gd name="connsiteY2" fmla="*/ 340300 h 680600"/>
              <a:gd name="connsiteX3" fmla="*/ 121859 w 243718"/>
              <a:gd name="connsiteY3" fmla="*/ 680600 h 680600"/>
              <a:gd name="connsiteX4" fmla="*/ 0 w 243718"/>
              <a:gd name="connsiteY4" fmla="*/ 340300 h 680600"/>
              <a:gd name="connsiteX0" fmla="*/ 0 w 243718"/>
              <a:gd name="connsiteY0" fmla="*/ 340300 h 680600"/>
              <a:gd name="connsiteX1" fmla="*/ 121859 w 243718"/>
              <a:gd name="connsiteY1" fmla="*/ 0 h 680600"/>
              <a:gd name="connsiteX2" fmla="*/ 243718 w 243718"/>
              <a:gd name="connsiteY2" fmla="*/ 340300 h 680600"/>
              <a:gd name="connsiteX3" fmla="*/ 121859 w 243718"/>
              <a:gd name="connsiteY3" fmla="*/ 680600 h 680600"/>
              <a:gd name="connsiteX4" fmla="*/ 0 w 243718"/>
              <a:gd name="connsiteY4" fmla="*/ 340300 h 680600"/>
              <a:gd name="connsiteX0" fmla="*/ 0 w 243718"/>
              <a:gd name="connsiteY0" fmla="*/ 340300 h 680600"/>
              <a:gd name="connsiteX1" fmla="*/ 121859 w 243718"/>
              <a:gd name="connsiteY1" fmla="*/ 0 h 680600"/>
              <a:gd name="connsiteX2" fmla="*/ 243718 w 243718"/>
              <a:gd name="connsiteY2" fmla="*/ 340300 h 680600"/>
              <a:gd name="connsiteX3" fmla="*/ 121859 w 243718"/>
              <a:gd name="connsiteY3" fmla="*/ 680600 h 680600"/>
              <a:gd name="connsiteX4" fmla="*/ 0 w 243718"/>
              <a:gd name="connsiteY4" fmla="*/ 340300 h 680600"/>
              <a:gd name="connsiteX0" fmla="*/ 0 w 243718"/>
              <a:gd name="connsiteY0" fmla="*/ 340300 h 680600"/>
              <a:gd name="connsiteX1" fmla="*/ 121859 w 243718"/>
              <a:gd name="connsiteY1" fmla="*/ 0 h 680600"/>
              <a:gd name="connsiteX2" fmla="*/ 243718 w 243718"/>
              <a:gd name="connsiteY2" fmla="*/ 340300 h 680600"/>
              <a:gd name="connsiteX3" fmla="*/ 121859 w 243718"/>
              <a:gd name="connsiteY3" fmla="*/ 680600 h 680600"/>
              <a:gd name="connsiteX4" fmla="*/ 0 w 243718"/>
              <a:gd name="connsiteY4" fmla="*/ 340300 h 680600"/>
              <a:gd name="connsiteX0" fmla="*/ 0 w 243718"/>
              <a:gd name="connsiteY0" fmla="*/ 340300 h 680600"/>
              <a:gd name="connsiteX1" fmla="*/ 121859 w 243718"/>
              <a:gd name="connsiteY1" fmla="*/ 0 h 680600"/>
              <a:gd name="connsiteX2" fmla="*/ 243718 w 243718"/>
              <a:gd name="connsiteY2" fmla="*/ 340300 h 680600"/>
              <a:gd name="connsiteX3" fmla="*/ 121859 w 243718"/>
              <a:gd name="connsiteY3" fmla="*/ 680600 h 680600"/>
              <a:gd name="connsiteX4" fmla="*/ 0 w 243718"/>
              <a:gd name="connsiteY4" fmla="*/ 340300 h 68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718" h="680600">
                <a:moveTo>
                  <a:pt x="0" y="340300"/>
                </a:moveTo>
                <a:cubicBezTo>
                  <a:pt x="0" y="152357"/>
                  <a:pt x="75989" y="59532"/>
                  <a:pt x="121859" y="0"/>
                </a:cubicBezTo>
                <a:cubicBezTo>
                  <a:pt x="160585" y="52387"/>
                  <a:pt x="243718" y="152357"/>
                  <a:pt x="243718" y="340300"/>
                </a:cubicBezTo>
                <a:cubicBezTo>
                  <a:pt x="243718" y="528243"/>
                  <a:pt x="170110" y="628212"/>
                  <a:pt x="121859" y="680600"/>
                </a:cubicBezTo>
                <a:cubicBezTo>
                  <a:pt x="85514" y="640119"/>
                  <a:pt x="0" y="528243"/>
                  <a:pt x="0" y="340300"/>
                </a:cubicBezTo>
                <a:close/>
              </a:path>
            </a:pathLst>
          </a:custGeom>
          <a:gradFill flip="none" rotWithShape="1">
            <a:gsLst>
              <a:gs pos="62000">
                <a:schemeClr val="accent1">
                  <a:lumMod val="60000"/>
                  <a:lumOff val="40000"/>
                </a:schemeClr>
              </a:gs>
              <a:gs pos="37000">
                <a:schemeClr val="accent1">
                  <a:lumMod val="45000"/>
                  <a:lumOff val="55000"/>
                  <a:alpha val="95000"/>
                </a:schemeClr>
              </a:gs>
              <a:gs pos="0">
                <a:srgbClr val="003399"/>
              </a:gs>
              <a:gs pos="50000">
                <a:schemeClr val="bg1">
                  <a:alpha val="67000"/>
                </a:schemeClr>
              </a:gs>
              <a:gs pos="100000">
                <a:srgbClr val="003399"/>
              </a:gs>
            </a:gsLst>
            <a:lin ang="10800000" scaled="1"/>
            <a:tileRect/>
          </a:gra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21666" y="1205918"/>
            <a:ext cx="990599" cy="147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921666" y="1489633"/>
            <a:ext cx="990599" cy="147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111750" y="1083469"/>
            <a:ext cx="1732170" cy="427883"/>
            <a:chOff x="1830080" y="2667000"/>
            <a:chExt cx="4349741" cy="60960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17" name="Group 32"/>
            <p:cNvGrpSpPr/>
            <p:nvPr/>
          </p:nvGrpSpPr>
          <p:grpSpPr>
            <a:xfrm flipH="1">
              <a:off x="1830080" y="2667000"/>
              <a:ext cx="4349741" cy="609601"/>
              <a:chOff x="5638794" y="2667000"/>
              <a:chExt cx="4349741" cy="609601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5638800" y="2973388"/>
                <a:ext cx="4306790" cy="1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638794" y="2667000"/>
                <a:ext cx="4337740" cy="30321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5638800" y="2970211"/>
                <a:ext cx="4349735" cy="30639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/>
            <p:cNvCxnSpPr/>
            <p:nvPr/>
          </p:nvCxnSpPr>
          <p:spPr>
            <a:xfrm rot="240000">
              <a:off x="4936151" y="3199086"/>
              <a:ext cx="91441" cy="1589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935984" y="2975626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21240000" flipV="1">
              <a:off x="4932276" y="2760540"/>
              <a:ext cx="91441" cy="1589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833279" y="1083468"/>
            <a:ext cx="1028229" cy="427882"/>
            <a:chOff x="4030975" y="2667000"/>
            <a:chExt cx="1524000" cy="6096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25" name="Group 32"/>
            <p:cNvGrpSpPr/>
            <p:nvPr/>
          </p:nvGrpSpPr>
          <p:grpSpPr>
            <a:xfrm>
              <a:off x="4030975" y="2667000"/>
              <a:ext cx="1524000" cy="609600"/>
              <a:chOff x="5638800" y="2667000"/>
              <a:chExt cx="1524000" cy="6096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638800" y="2971800"/>
                <a:ext cx="1524000" cy="158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638800" y="2667000"/>
                <a:ext cx="1524000" cy="30480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5638800" y="2971800"/>
                <a:ext cx="1524000" cy="30480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/>
            <p:nvPr/>
          </p:nvCxnSpPr>
          <p:spPr>
            <a:xfrm rot="600000">
              <a:off x="4648033" y="2797672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648200" y="2970212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21000000" flipV="1">
              <a:off x="4646741" y="3145506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6823119" y="2585087"/>
            <a:ext cx="1191170" cy="324764"/>
            <a:chOff x="4029319" y="2747108"/>
            <a:chExt cx="1647576" cy="449673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39" name="Group 32"/>
            <p:cNvGrpSpPr/>
            <p:nvPr/>
          </p:nvGrpSpPr>
          <p:grpSpPr>
            <a:xfrm>
              <a:off x="4029319" y="2747108"/>
              <a:ext cx="1647576" cy="449673"/>
              <a:chOff x="5637144" y="2747108"/>
              <a:chExt cx="1647576" cy="449673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V="1">
                <a:off x="5637144" y="2971991"/>
                <a:ext cx="1638558" cy="22479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638800" y="2971800"/>
                <a:ext cx="1645920" cy="158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657808" y="2747108"/>
                <a:ext cx="1617894" cy="22860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/>
            <p:cNvCxnSpPr/>
            <p:nvPr/>
          </p:nvCxnSpPr>
          <p:spPr>
            <a:xfrm rot="480000">
              <a:off x="4434271" y="2806220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336167" y="2970212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21060000" flipV="1">
              <a:off x="4434125" y="3136860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Picture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93" y="865583"/>
            <a:ext cx="328252" cy="90344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68" y="2276003"/>
            <a:ext cx="328252" cy="90344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45542"/>
            <a:ext cx="328252" cy="90344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95668" y="1146727"/>
            <a:ext cx="119243" cy="3281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96200" y="2577467"/>
            <a:ext cx="127953" cy="353056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15263" y="4023874"/>
            <a:ext cx="132647" cy="365085"/>
          </a:xfrm>
          <a:prstGeom prst="rect">
            <a:avLst/>
          </a:prstGeom>
        </p:spPr>
      </p:pic>
      <p:sp>
        <p:nvSpPr>
          <p:cNvPr id="92" name="Rounded Rectangle 91"/>
          <p:cNvSpPr/>
          <p:nvPr/>
        </p:nvSpPr>
        <p:spPr>
          <a:xfrm>
            <a:off x="381000" y="382200"/>
            <a:ext cx="4800600" cy="415641"/>
          </a:xfrm>
          <a:prstGeom prst="roundRect">
            <a:avLst/>
          </a:prstGeom>
          <a:solidFill>
            <a:schemeClr val="tx1">
              <a:alpha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>
                <a:solidFill>
                  <a:srgbClr val="FFFF00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Hypermetropia  </a:t>
            </a:r>
            <a:r>
              <a:rPr lang="en-US" sz="2000" b="1" dirty="0">
                <a:solidFill>
                  <a:prstClr val="white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(Far sightedness)</a:t>
            </a:r>
          </a:p>
        </p:txBody>
      </p:sp>
      <p:sp>
        <p:nvSpPr>
          <p:cNvPr id="91" name="TextBox 90"/>
          <p:cNvSpPr txBox="1"/>
          <p:nvPr/>
        </p:nvSpPr>
        <p:spPr bwMode="auto">
          <a:xfrm>
            <a:off x="205154" y="2735537"/>
            <a:ext cx="3291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This defect may arise due </a:t>
            </a: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to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93" name="TextBox 92"/>
          <p:cNvSpPr txBox="1"/>
          <p:nvPr/>
        </p:nvSpPr>
        <p:spPr bwMode="auto">
          <a:xfrm>
            <a:off x="205154" y="3010193"/>
            <a:ext cx="53345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1. </a:t>
            </a:r>
            <a:r>
              <a:rPr lang="en-US" sz="1600" b="1" dirty="0">
                <a:solidFill>
                  <a:srgbClr val="FFFF00"/>
                </a:solidFill>
                <a:latin typeface="Leelawadee" pitchFamily="34" charset="-34"/>
                <a:cs typeface="Leelawadee" pitchFamily="34" charset="-34"/>
              </a:rPr>
              <a:t>Eyeball </a:t>
            </a:r>
            <a:r>
              <a:rPr lang="en-US" sz="1600" b="1" dirty="0" smtClean="0">
                <a:solidFill>
                  <a:srgbClr val="FFFF00"/>
                </a:solidFill>
                <a:latin typeface="Leelawadee" pitchFamily="34" charset="-34"/>
                <a:cs typeface="Leelawadee" pitchFamily="34" charset="-34"/>
              </a:rPr>
              <a:t>gets flattened.</a:t>
            </a:r>
            <a:endParaRPr lang="en-US" sz="1600" b="1" dirty="0">
              <a:solidFill>
                <a:srgbClr val="FFFF00"/>
              </a:solidFill>
              <a:latin typeface="Leelawadee" pitchFamily="34" charset="-34"/>
              <a:cs typeface="Leelawadee" pitchFamily="34" charset="-34"/>
            </a:endParaRPr>
          </a:p>
          <a:p>
            <a:pPr>
              <a:defRPr/>
            </a:pP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94" name="TextBox 93"/>
          <p:cNvSpPr txBox="1"/>
          <p:nvPr/>
        </p:nvSpPr>
        <p:spPr bwMode="auto">
          <a:xfrm>
            <a:off x="205154" y="3299996"/>
            <a:ext cx="3671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2. </a:t>
            </a:r>
            <a:r>
              <a:rPr lang="en-US" sz="1600" b="1" dirty="0">
                <a:solidFill>
                  <a:srgbClr val="FFFF00"/>
                </a:solidFill>
                <a:latin typeface="Leelawadee" pitchFamily="34" charset="-34"/>
                <a:cs typeface="Leelawadee" pitchFamily="34" charset="-34"/>
              </a:rPr>
              <a:t>Curvature of the cornea and the eye lens </a:t>
            </a:r>
            <a:r>
              <a:rPr lang="en-US" sz="1600" b="1" dirty="0" smtClean="0">
                <a:solidFill>
                  <a:srgbClr val="FFFF00"/>
                </a:solidFill>
                <a:latin typeface="Leelawadee" pitchFamily="34" charset="-34"/>
                <a:cs typeface="Leelawadee" pitchFamily="34" charset="-34"/>
              </a:rPr>
              <a:t>decreases</a:t>
            </a: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.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5266487" y="400050"/>
            <a:ext cx="1527677" cy="312277"/>
          </a:xfrm>
          <a:prstGeom prst="roundRect">
            <a:avLst/>
          </a:prstGeom>
          <a:solidFill>
            <a:srgbClr val="000000">
              <a:alpha val="60000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a typeface="Kozuka Mincho Pro B" pitchFamily="18" charset="-128"/>
              </a:rPr>
              <a:t>Near point</a:t>
            </a:r>
            <a:endParaRPr lang="en-US" b="1" dirty="0">
              <a:solidFill>
                <a:prstClr val="white"/>
              </a:solidFill>
              <a:ea typeface="Kozuka Mincho Pro B" pitchFamily="18" charset="-128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5013656" y="1874007"/>
            <a:ext cx="2033339" cy="312277"/>
          </a:xfrm>
          <a:prstGeom prst="roundRect">
            <a:avLst/>
          </a:prstGeom>
          <a:solidFill>
            <a:srgbClr val="000000">
              <a:alpha val="60000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a typeface="Kozuka Mincho Pro B" pitchFamily="18" charset="-128"/>
              </a:rPr>
              <a:t>Hypermetropic</a:t>
            </a:r>
            <a:r>
              <a:rPr lang="en-US" b="1" dirty="0" smtClean="0">
                <a:solidFill>
                  <a:prstClr val="white"/>
                </a:solidFill>
                <a:ea typeface="Kozuka Mincho Pro B" pitchFamily="18" charset="-128"/>
              </a:rPr>
              <a:t> Eye</a:t>
            </a:r>
            <a:endParaRPr lang="en-US" b="1" dirty="0">
              <a:solidFill>
                <a:prstClr val="white"/>
              </a:solidFill>
              <a:ea typeface="Kozuka Mincho Pro B" pitchFamily="18" charset="-128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5335927" y="3311759"/>
            <a:ext cx="1388797" cy="312277"/>
          </a:xfrm>
          <a:prstGeom prst="roundRect">
            <a:avLst/>
          </a:prstGeom>
          <a:solidFill>
            <a:srgbClr val="000000">
              <a:alpha val="60000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a typeface="Kozuka Mincho Pro B" pitchFamily="18" charset="-128"/>
              </a:rPr>
              <a:t>Correction</a:t>
            </a:r>
            <a:endParaRPr lang="en-US" b="1" dirty="0">
              <a:solidFill>
                <a:prstClr val="white"/>
              </a:solidFill>
              <a:ea typeface="Kozuka Mincho Pro B" pitchFamily="18" charset="-128"/>
            </a:endParaRPr>
          </a:p>
        </p:txBody>
      </p:sp>
      <p:grpSp>
        <p:nvGrpSpPr>
          <p:cNvPr id="105" name="Group 131"/>
          <p:cNvGrpSpPr/>
          <p:nvPr/>
        </p:nvGrpSpPr>
        <p:grpSpPr>
          <a:xfrm>
            <a:off x="5111750" y="4008190"/>
            <a:ext cx="1123950" cy="377700"/>
            <a:chOff x="3397407" y="5257800"/>
            <a:chExt cx="2622393" cy="518532"/>
          </a:xfrm>
          <a:effectLst/>
        </p:grpSpPr>
        <p:cxnSp>
          <p:nvCxnSpPr>
            <p:cNvPr id="106" name="Straight Connector 105"/>
            <p:cNvCxnSpPr/>
            <p:nvPr/>
          </p:nvCxnSpPr>
          <p:spPr>
            <a:xfrm flipV="1">
              <a:off x="3397407" y="5257800"/>
              <a:ext cx="2611242" cy="260197"/>
            </a:xfrm>
            <a:prstGeom prst="line">
              <a:avLst/>
            </a:prstGeom>
            <a:ln w="25400">
              <a:solidFill>
                <a:srgbClr val="FFFF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3408558" y="5516135"/>
              <a:ext cx="2611242" cy="260197"/>
            </a:xfrm>
            <a:prstGeom prst="line">
              <a:avLst/>
            </a:prstGeom>
            <a:ln w="25400">
              <a:solidFill>
                <a:srgbClr val="FFFF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32"/>
          <p:cNvGrpSpPr/>
          <p:nvPr/>
        </p:nvGrpSpPr>
        <p:grpSpPr>
          <a:xfrm>
            <a:off x="6261100" y="3972847"/>
            <a:ext cx="601794" cy="455112"/>
            <a:chOff x="6016785" y="5177639"/>
            <a:chExt cx="1209408" cy="687284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109" name="Group 86"/>
            <p:cNvGrpSpPr/>
            <p:nvPr/>
          </p:nvGrpSpPr>
          <p:grpSpPr>
            <a:xfrm>
              <a:off x="6018144" y="5177639"/>
              <a:ext cx="1208049" cy="341725"/>
              <a:chOff x="6087579" y="5182458"/>
              <a:chExt cx="1208049" cy="341725"/>
            </a:xfrm>
            <a:effectLst/>
          </p:grpSpPr>
          <p:cxnSp>
            <p:nvCxnSpPr>
              <p:cNvPr id="111" name="Straight Connector 110"/>
              <p:cNvCxnSpPr/>
              <p:nvPr/>
            </p:nvCxnSpPr>
            <p:spPr>
              <a:xfrm rot="21480000" flipV="1">
                <a:off x="6087579" y="5182458"/>
                <a:ext cx="1208049" cy="6131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6103018" y="5522595"/>
                <a:ext cx="1188720" cy="158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Connector 109"/>
            <p:cNvCxnSpPr/>
            <p:nvPr/>
          </p:nvCxnSpPr>
          <p:spPr>
            <a:xfrm rot="120000">
              <a:off x="6016785" y="5803609"/>
              <a:ext cx="1208049" cy="61314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55"/>
          <p:cNvGrpSpPr/>
          <p:nvPr/>
        </p:nvGrpSpPr>
        <p:grpSpPr>
          <a:xfrm>
            <a:off x="6853300" y="3943350"/>
            <a:ext cx="827025" cy="515136"/>
            <a:chOff x="7282091" y="5132831"/>
            <a:chExt cx="1435608" cy="777929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114" name="Group 145"/>
            <p:cNvGrpSpPr/>
            <p:nvPr/>
          </p:nvGrpSpPr>
          <p:grpSpPr>
            <a:xfrm>
              <a:off x="7282091" y="5132831"/>
              <a:ext cx="1435608" cy="405169"/>
              <a:chOff x="7282091" y="5132831"/>
              <a:chExt cx="1435608" cy="405169"/>
            </a:xfrm>
          </p:grpSpPr>
          <p:cxnSp>
            <p:nvCxnSpPr>
              <p:cNvPr id="117" name="Straight Connector 100"/>
              <p:cNvCxnSpPr/>
              <p:nvPr/>
            </p:nvCxnSpPr>
            <p:spPr>
              <a:xfrm>
                <a:off x="7282091" y="5518614"/>
                <a:ext cx="1435608" cy="158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899316" y="5517344"/>
                <a:ext cx="91440" cy="1588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rot="21480000">
                <a:off x="7284113" y="5132831"/>
                <a:ext cx="1419087" cy="405169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rot="120000">
                <a:off x="7909927" y="5318490"/>
                <a:ext cx="89776" cy="17442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Connector 114"/>
            <p:cNvCxnSpPr/>
            <p:nvPr/>
          </p:nvCxnSpPr>
          <p:spPr>
            <a:xfrm rot="120000" flipV="1">
              <a:off x="7289038" y="5505591"/>
              <a:ext cx="1419087" cy="40516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21480000" flipV="1">
              <a:off x="7914852" y="5711750"/>
              <a:ext cx="89776" cy="17442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5651500" y="2590802"/>
            <a:ext cx="1177925" cy="321475"/>
            <a:chOff x="3221871" y="2667000"/>
            <a:chExt cx="2957947" cy="6096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122" name="Group 32"/>
            <p:cNvGrpSpPr/>
            <p:nvPr/>
          </p:nvGrpSpPr>
          <p:grpSpPr>
            <a:xfrm flipH="1">
              <a:off x="3221871" y="2667000"/>
              <a:ext cx="2957947" cy="609600"/>
              <a:chOff x="5638797" y="2667000"/>
              <a:chExt cx="2957947" cy="609600"/>
            </a:xfrm>
          </p:grpSpPr>
          <p:cxnSp>
            <p:nvCxnSpPr>
              <p:cNvPr id="126" name="Straight Connector 125"/>
              <p:cNvCxnSpPr/>
              <p:nvPr/>
            </p:nvCxnSpPr>
            <p:spPr>
              <a:xfrm rot="10800000" flipH="1">
                <a:off x="5638799" y="2971800"/>
                <a:ext cx="2957945" cy="158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rot="10800000" flipH="1" flipV="1">
                <a:off x="5638797" y="2667000"/>
                <a:ext cx="2957947" cy="30480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10800000" flipH="1">
                <a:off x="5638799" y="2971800"/>
                <a:ext cx="2957945" cy="30480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3" name="Straight Connector 122"/>
            <p:cNvCxnSpPr/>
            <p:nvPr/>
          </p:nvCxnSpPr>
          <p:spPr>
            <a:xfrm rot="240000">
              <a:off x="4936151" y="3158371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4935984" y="2975626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rot="21240000" flipV="1">
              <a:off x="4932277" y="2794469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5165725" y="4019550"/>
            <a:ext cx="1097280" cy="353623"/>
            <a:chOff x="1468012" y="2667000"/>
            <a:chExt cx="4772704" cy="6096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130" name="Group 32"/>
            <p:cNvGrpSpPr/>
            <p:nvPr/>
          </p:nvGrpSpPr>
          <p:grpSpPr>
            <a:xfrm flipH="1">
              <a:off x="1468012" y="2667000"/>
              <a:ext cx="4772704" cy="609600"/>
              <a:chOff x="5577899" y="2667000"/>
              <a:chExt cx="4772704" cy="609600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>
                <a:off x="5577899" y="2973390"/>
                <a:ext cx="477270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rot="10800000" flipH="1" flipV="1">
                <a:off x="5638797" y="2667000"/>
                <a:ext cx="2957947" cy="30480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rot="10800000" flipH="1">
                <a:off x="5638799" y="2971800"/>
                <a:ext cx="2957945" cy="30480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1" name="Straight Connector 130"/>
            <p:cNvCxnSpPr/>
            <p:nvPr/>
          </p:nvCxnSpPr>
          <p:spPr>
            <a:xfrm rot="960000">
              <a:off x="5538878" y="3216720"/>
              <a:ext cx="91440" cy="1587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793099" y="2975626"/>
              <a:ext cx="91440" cy="1587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20520000" flipV="1">
              <a:off x="5671396" y="2723802"/>
              <a:ext cx="91440" cy="1587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 bwMode="auto">
          <a:xfrm>
            <a:off x="1752600" y="4493367"/>
            <a:ext cx="2701787" cy="400110"/>
          </a:xfrm>
          <a:prstGeom prst="rect">
            <a:avLst/>
          </a:prstGeom>
          <a:solidFill>
            <a:srgbClr val="C00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effectLst/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Power of the lens is </a:t>
            </a:r>
            <a:r>
              <a:rPr lang="en-US" sz="20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+ </a:t>
            </a:r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ve </a:t>
            </a:r>
          </a:p>
        </p:txBody>
      </p:sp>
    </p:spTree>
    <p:extLst>
      <p:ext uri="{BB962C8B-B14F-4D97-AF65-F5344CB8AC3E}">
        <p14:creationId xmlns:p14="http://schemas.microsoft.com/office/powerpoint/2010/main" val="381280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90" grpId="0" animBg="1"/>
      <p:bldP spid="91" grpId="0"/>
      <p:bldP spid="93" grpId="0"/>
      <p:bldP spid="94" grpId="0"/>
      <p:bldP spid="95" grpId="0" animBg="1"/>
      <p:bldP spid="96" grpId="0" animBg="1"/>
      <p:bldP spid="97" grpId="0" animBg="1"/>
      <p:bldP spid="9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NK\Desktop\foc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" y="7257"/>
            <a:ext cx="9122335" cy="512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88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200313\Desktop\gradient-linear-grey-black-1920x1080-c2-2f4f4f-000000-a-150-.jp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256" y="1809750"/>
            <a:ext cx="2549801" cy="3075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8" name="TextBox 37"/>
          <p:cNvSpPr txBox="1"/>
          <p:nvPr/>
        </p:nvSpPr>
        <p:spPr>
          <a:xfrm>
            <a:off x="254201" y="2171640"/>
            <a:ext cx="3098599" cy="400110"/>
          </a:xfrm>
          <a:prstGeom prst="rect">
            <a:avLst/>
          </a:prstGeom>
          <a:solidFill>
            <a:srgbClr val="C00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Old age (Above 40 years)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28600" y="2702064"/>
            <a:ext cx="3962400" cy="707886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Muscles near the lens lose their ability to change the focal length.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600" y="3464064"/>
            <a:ext cx="3962400" cy="707886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Near point (25 cm) shifts farther from eye.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" y="4226064"/>
            <a:ext cx="3962400" cy="707886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Correction: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 Convex lens of suitable focal length.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00" y="666750"/>
            <a:ext cx="45859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2400" b="1">
                <a:ln w="6350">
                  <a:noFill/>
                </a:ln>
                <a:solidFill>
                  <a:srgbClr val="66FFFF"/>
                </a:solidFill>
                <a:effectLst>
                  <a:outerShdw blurRad="50800" dist="76200" dir="5400000" algn="ctr" rotWithShape="0">
                    <a:prstClr val="black">
                      <a:alpha val="92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Presbyopia </a:t>
            </a:r>
            <a:r>
              <a:rPr lang="en-US" sz="22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</a:t>
            </a:r>
            <a:r>
              <a:rPr lang="en-US" sz="22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Old age </a:t>
            </a:r>
            <a:r>
              <a:rPr lang="en-US" sz="22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hypermetropia</a:t>
            </a:r>
            <a:r>
              <a:rPr lang="en-US" sz="22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0126" y="1220837"/>
            <a:ext cx="186185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2400" b="1">
                <a:ln w="6350">
                  <a:noFill/>
                </a:ln>
                <a:solidFill>
                  <a:srgbClr val="66FFFF"/>
                </a:solidFill>
                <a:effectLst>
                  <a:outerShdw blurRad="50800" dist="76200" dir="5400000" algn="ctr" rotWithShape="0">
                    <a:prstClr val="black">
                      <a:alpha val="92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Faraway objects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677" y="1220837"/>
            <a:ext cx="75052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b="1">
                <a:ln w="6350">
                  <a:noFill/>
                </a:ln>
                <a:solidFill>
                  <a:srgbClr val="66FFFF"/>
                </a:solidFill>
                <a:effectLst>
                  <a:outerShdw blurRad="50800" dist="76200" dir="5400000" algn="ctr" rotWithShape="0">
                    <a:prstClr val="black">
                      <a:alpha val="92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Clear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2087880" y="1283732"/>
            <a:ext cx="274320" cy="27432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0126" y="1657350"/>
            <a:ext cx="181338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b="1">
                <a:ln w="6350">
                  <a:noFill/>
                </a:ln>
                <a:solidFill>
                  <a:srgbClr val="66FFFF"/>
                </a:solidFill>
                <a:effectLst>
                  <a:outerShdw blurRad="50800" dist="76200" dir="5400000" algn="ctr" rotWithShape="0">
                    <a:prstClr val="black">
                      <a:alpha val="92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Nearby Objects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90677" y="1657350"/>
            <a:ext cx="96212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b="1">
                <a:ln w="6350">
                  <a:noFill/>
                </a:ln>
                <a:solidFill>
                  <a:srgbClr val="66FFFF"/>
                </a:solidFill>
                <a:effectLst>
                  <a:outerShdw blurRad="50800" dist="76200" dir="5400000" algn="ctr" rotWithShape="0">
                    <a:prstClr val="black">
                      <a:alpha val="92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Unclear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2087880" y="1720245"/>
            <a:ext cx="274320" cy="27432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590550"/>
            <a:ext cx="2810603" cy="36513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6013" y="133350"/>
            <a:ext cx="20585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EYE-DEFECTS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5139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8" grpId="0" animBg="1"/>
      <p:bldP spid="19" grpId="0" animBg="1"/>
      <p:bldP spid="21" grpId="0" animBg="1"/>
      <p:bldP spid="25" grpId="0"/>
      <p:bldP spid="26" grpId="0"/>
      <p:bldP spid="27" grpId="0"/>
      <p:bldP spid="29" grpId="0" animBg="1"/>
      <p:bldP spid="30" grpId="0"/>
      <p:bldP spid="39" grpId="0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200313\Desktop\gradient-linear-grey-black-1920x1080-c2-2f4f4f-000000-a-150-.jp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34"/>
          <p:cNvGrpSpPr>
            <a:grpSpLocks/>
          </p:cNvGrpSpPr>
          <p:nvPr/>
        </p:nvGrpSpPr>
        <p:grpSpPr bwMode="auto">
          <a:xfrm>
            <a:off x="197110" y="1900158"/>
            <a:ext cx="5623118" cy="3096079"/>
            <a:chOff x="28319" y="2618338"/>
            <a:chExt cx="5598061" cy="4071609"/>
          </a:xfrm>
        </p:grpSpPr>
        <p:pic>
          <p:nvPicPr>
            <p:cNvPr id="50" name="Picture 2" descr="C:\Documents and Settings\Pritesh Chheda\Desktop\Swapnil Physics\untitled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832" y="2618338"/>
              <a:ext cx="5577548" cy="4071609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51" name="TextBox 50"/>
            <p:cNvSpPr txBox="1"/>
            <p:nvPr/>
          </p:nvSpPr>
          <p:spPr>
            <a:xfrm>
              <a:off x="28319" y="2618338"/>
              <a:ext cx="1548559" cy="60712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Bifocal lens</a:t>
              </a:r>
              <a:endParaRPr 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778000" y="1976358"/>
            <a:ext cx="2717800" cy="746284"/>
            <a:chOff x="-58374" y="-1535864"/>
            <a:chExt cx="2717800" cy="746284"/>
          </a:xfrm>
        </p:grpSpPr>
        <p:sp>
          <p:nvSpPr>
            <p:cNvPr id="28" name="Rounded Rectangular Callout 27"/>
            <p:cNvSpPr/>
            <p:nvPr/>
          </p:nvSpPr>
          <p:spPr>
            <a:xfrm>
              <a:off x="-58374" y="-1535864"/>
              <a:ext cx="2717800" cy="746284"/>
            </a:xfrm>
            <a:prstGeom prst="wedgeRoundRectCallout">
              <a:avLst>
                <a:gd name="adj1" fmla="val 60338"/>
                <a:gd name="adj2" fmla="val 103759"/>
                <a:gd name="adj3" fmla="val 16667"/>
              </a:avLst>
            </a:prstGeom>
            <a:solidFill>
              <a:srgbClr val="66FFFF"/>
            </a:solidFill>
            <a:ln w="190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-16643" y="-1491196"/>
              <a:ext cx="26252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Upper part is concave to correct </a:t>
              </a:r>
              <a:r>
                <a:rPr lang="en-US" b="1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myopia</a:t>
              </a:r>
              <a:endParaRPr lang="en-US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04800" y="3775635"/>
            <a:ext cx="2849880" cy="746284"/>
            <a:chOff x="-54564" y="-1535864"/>
            <a:chExt cx="2849880" cy="746284"/>
          </a:xfrm>
        </p:grpSpPr>
        <p:sp>
          <p:nvSpPr>
            <p:cNvPr id="53" name="Rounded Rectangular Callout 52"/>
            <p:cNvSpPr/>
            <p:nvPr/>
          </p:nvSpPr>
          <p:spPr>
            <a:xfrm>
              <a:off x="-54564" y="-1535864"/>
              <a:ext cx="2849880" cy="746284"/>
            </a:xfrm>
            <a:prstGeom prst="wedgeRoundRectCallout">
              <a:avLst>
                <a:gd name="adj1" fmla="val 85220"/>
                <a:gd name="adj2" fmla="val -68968"/>
                <a:gd name="adj3" fmla="val 16667"/>
              </a:avLst>
            </a:prstGeom>
            <a:solidFill>
              <a:srgbClr val="66FF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-23901" y="-1485887"/>
              <a:ext cx="278855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Lower part is convex to correct hypermetropia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28600" y="709385"/>
            <a:ext cx="6019800" cy="1100365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chemeClr val="bg1"/>
                </a:gs>
                <a:gs pos="75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" y="757158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Some people develop a combination of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myopia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and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presbyopia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in which they are not able to see near as well as far away objects clearly.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590550"/>
            <a:ext cx="2810603" cy="36513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6013" y="133350"/>
            <a:ext cx="20585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EYE-DEFECTS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346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 p14:presetBounceEnd="5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1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State board\10th State\Gravitation\Raw\Alien_Ink_2560X1600_Abstract_Background_1.jp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-2286"/>
            <a:ext cx="9144000" cy="5143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6356" y="148428"/>
            <a:ext cx="7231289" cy="430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Distinguish between </a:t>
            </a:r>
            <a:r>
              <a:rPr lang="en-US" sz="24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Myopia </a:t>
            </a: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24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Hypermetropia</a:t>
            </a:r>
            <a:endParaRPr lang="en-US" sz="24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9409" y="825565"/>
            <a:ext cx="14959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Myopia</a:t>
            </a:r>
            <a:endParaRPr lang="en-US" sz="2800" dirty="0">
              <a:solidFill>
                <a:prstClr val="white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76686" y="1288295"/>
            <a:ext cx="1561368" cy="44179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9243" y="825565"/>
            <a:ext cx="2792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Hypermetropia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02589" y="1295736"/>
            <a:ext cx="2766060" cy="44179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5714" y="1663525"/>
            <a:ext cx="307432" cy="250157"/>
            <a:chOff x="1673768" y="2419350"/>
            <a:chExt cx="307432" cy="250157"/>
          </a:xfrm>
        </p:grpSpPr>
        <p:sp>
          <p:nvSpPr>
            <p:cNvPr id="12" name="Rectangle 11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808315" y="1567627"/>
            <a:ext cx="3174656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 person can see nearby</a:t>
            </a:r>
          </a:p>
          <a:p>
            <a:pPr>
              <a:lnSpc>
                <a:spcPts val="1900"/>
              </a:lnSpc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objects clearly. 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63742" y="1663525"/>
            <a:ext cx="307432" cy="250157"/>
            <a:chOff x="1673768" y="2419350"/>
            <a:chExt cx="307432" cy="250157"/>
          </a:xfrm>
        </p:grpSpPr>
        <p:sp>
          <p:nvSpPr>
            <p:cNvPr id="16" name="Rectangle 15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347658" y="1567627"/>
            <a:ext cx="304669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 person can see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faraway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ts val="1900"/>
              </a:lnSpc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objects clearly.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25714" y="2533077"/>
            <a:ext cx="307432" cy="250157"/>
            <a:chOff x="1673768" y="2419350"/>
            <a:chExt cx="307432" cy="250157"/>
          </a:xfrm>
        </p:grpSpPr>
        <p:sp>
          <p:nvSpPr>
            <p:cNvPr id="20" name="Rectangle 19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808315" y="2427813"/>
            <a:ext cx="3179630" cy="58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This defect arises due to the </a:t>
            </a:r>
            <a:r>
              <a:rPr 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elongation of </a:t>
            </a: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eye ball</a:t>
            </a:r>
            <a:r>
              <a:rPr 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63742" y="2533077"/>
            <a:ext cx="307432" cy="250157"/>
            <a:chOff x="1673768" y="2419350"/>
            <a:chExt cx="307432" cy="250157"/>
          </a:xfrm>
        </p:grpSpPr>
        <p:sp>
          <p:nvSpPr>
            <p:cNvPr id="24" name="Rectangle 23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5347658" y="2427813"/>
            <a:ext cx="3262942" cy="58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This </a:t>
            </a: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defect arises due to the </a:t>
            </a:r>
            <a:r>
              <a:rPr 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flattening of </a:t>
            </a: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eye ball</a:t>
            </a:r>
            <a:r>
              <a:rPr lang="en-US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5714" y="3329803"/>
            <a:ext cx="307432" cy="250157"/>
            <a:chOff x="1673768" y="2419350"/>
            <a:chExt cx="307432" cy="250157"/>
          </a:xfrm>
        </p:grpSpPr>
        <p:sp>
          <p:nvSpPr>
            <p:cNvPr id="28" name="Rectangle 27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808315" y="3281802"/>
            <a:ext cx="3527046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The image of a distant object is formed in front of the retina.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863742" y="3329803"/>
            <a:ext cx="307432" cy="250157"/>
            <a:chOff x="1673768" y="2419350"/>
            <a:chExt cx="307432" cy="250157"/>
          </a:xfrm>
        </p:grpSpPr>
        <p:sp>
          <p:nvSpPr>
            <p:cNvPr id="32" name="Rectangle 31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5347658" y="3278723"/>
            <a:ext cx="359874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The image of a nearby object is formed behind the retina.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25714" y="4167951"/>
            <a:ext cx="307432" cy="250157"/>
            <a:chOff x="1673768" y="2419350"/>
            <a:chExt cx="307432" cy="250157"/>
          </a:xfrm>
        </p:grpSpPr>
        <p:sp>
          <p:nvSpPr>
            <p:cNvPr id="44" name="Rectangle 43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808315" y="4063277"/>
            <a:ext cx="3492124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This defect is corrected by the use of concave lens of suitable focal length.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863742" y="4167951"/>
            <a:ext cx="307432" cy="250157"/>
            <a:chOff x="1673768" y="2419350"/>
            <a:chExt cx="307432" cy="250157"/>
          </a:xfrm>
        </p:grpSpPr>
        <p:sp>
          <p:nvSpPr>
            <p:cNvPr id="48" name="Rectangle 47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5347658" y="4063277"/>
            <a:ext cx="3390177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This defect is corrected by the use of convex lens of suitable focal length.</a:t>
            </a:r>
          </a:p>
        </p:txBody>
      </p:sp>
    </p:spTree>
    <p:extLst>
      <p:ext uri="{BB962C8B-B14F-4D97-AF65-F5344CB8AC3E}">
        <p14:creationId xmlns:p14="http://schemas.microsoft.com/office/powerpoint/2010/main" val="117468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 animBg="1"/>
      <p:bldP spid="14" grpId="0"/>
      <p:bldP spid="18" grpId="0"/>
      <p:bldP spid="22" grpId="0"/>
      <p:bldP spid="26" grpId="0"/>
      <p:bldP spid="30" grpId="0"/>
      <p:bldP spid="34" grpId="0"/>
      <p:bldP spid="46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200313\Desktop\preview-97005-jExedPFe57-high_0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30" y="-4508"/>
            <a:ext cx="9160030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-57150" y="0"/>
            <a:ext cx="9258300" cy="5143500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3425" y="934819"/>
            <a:ext cx="234147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2400" b="1">
                <a:ln w="6350">
                  <a:noFill/>
                </a:ln>
                <a:solidFill>
                  <a:prstClr val="white"/>
                </a:solidFill>
                <a:effectLst>
                  <a:outerShdw blurRad="50800" dist="76200" dir="5400000" algn="ctr" rotWithShape="0">
                    <a:prstClr val="black">
                      <a:alpha val="92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3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Normal eye</a:t>
            </a:r>
          </a:p>
        </p:txBody>
      </p:sp>
      <p:grpSp>
        <p:nvGrpSpPr>
          <p:cNvPr id="6" name="Group 27"/>
          <p:cNvGrpSpPr/>
          <p:nvPr/>
        </p:nvGrpSpPr>
        <p:grpSpPr>
          <a:xfrm>
            <a:off x="685800" y="2638621"/>
            <a:ext cx="2209800" cy="617220"/>
            <a:chOff x="2514600" y="2666305"/>
            <a:chExt cx="3124200" cy="61722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7" name="Straight Connector 6"/>
            <p:cNvCxnSpPr/>
            <p:nvPr/>
          </p:nvCxnSpPr>
          <p:spPr>
            <a:xfrm>
              <a:off x="2514600" y="3275012"/>
              <a:ext cx="3124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514600" y="2667000"/>
              <a:ext cx="3124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514600" y="2971800"/>
              <a:ext cx="3124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562350" y="2666305"/>
              <a:ext cx="91440" cy="1588"/>
            </a:xfrm>
            <a:prstGeom prst="line">
              <a:avLst/>
            </a:prstGeom>
            <a:ln w="381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62350" y="2969517"/>
              <a:ext cx="91440" cy="1588"/>
            </a:xfrm>
            <a:prstGeom prst="line">
              <a:avLst/>
            </a:prstGeom>
            <a:ln w="381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62350" y="3281937"/>
              <a:ext cx="91440" cy="1588"/>
            </a:xfrm>
            <a:prstGeom prst="line">
              <a:avLst/>
            </a:prstGeom>
            <a:ln w="381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28600" y="4324350"/>
            <a:ext cx="568117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2400" b="1">
                <a:ln w="6350">
                  <a:noFill/>
                </a:ln>
                <a:solidFill>
                  <a:prstClr val="white"/>
                </a:solidFill>
                <a:effectLst>
                  <a:outerShdw blurRad="50800" dist="76200" dir="5400000" algn="ctr" rotWithShape="0">
                    <a:prstClr val="black">
                      <a:alpha val="92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sz="3200" b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image is formed on the retina</a:t>
            </a:r>
          </a:p>
        </p:txBody>
      </p:sp>
      <p:grpSp>
        <p:nvGrpSpPr>
          <p:cNvPr id="14" name="Group 37"/>
          <p:cNvGrpSpPr/>
          <p:nvPr/>
        </p:nvGrpSpPr>
        <p:grpSpPr>
          <a:xfrm>
            <a:off x="2886075" y="2638425"/>
            <a:ext cx="2150740" cy="609600"/>
            <a:chOff x="4029075" y="2667000"/>
            <a:chExt cx="2150740" cy="6096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5" name="Group 32"/>
            <p:cNvGrpSpPr/>
            <p:nvPr/>
          </p:nvGrpSpPr>
          <p:grpSpPr>
            <a:xfrm>
              <a:off x="4029075" y="2667000"/>
              <a:ext cx="2150740" cy="609600"/>
              <a:chOff x="5636900" y="2667000"/>
              <a:chExt cx="2150740" cy="609600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5638800" y="2971800"/>
                <a:ext cx="214884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636900" y="2667000"/>
                <a:ext cx="2135500" cy="30480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5636900" y="2971801"/>
                <a:ext cx="2135500" cy="304799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/>
            <p:cNvCxnSpPr/>
            <p:nvPr/>
          </p:nvCxnSpPr>
          <p:spPr>
            <a:xfrm rot="360000">
              <a:off x="4648033" y="2761883"/>
              <a:ext cx="91440" cy="1588"/>
            </a:xfrm>
            <a:prstGeom prst="line">
              <a:avLst/>
            </a:prstGeom>
            <a:ln w="381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648200" y="2970212"/>
              <a:ext cx="91440" cy="1588"/>
            </a:xfrm>
            <a:prstGeom prst="line">
              <a:avLst/>
            </a:prstGeom>
            <a:ln w="381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21240000" flipV="1">
              <a:off x="4646741" y="3183606"/>
              <a:ext cx="91440" cy="1588"/>
            </a:xfrm>
            <a:prstGeom prst="line">
              <a:avLst/>
            </a:prstGeom>
            <a:ln w="381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3"/>
          <p:cNvGrpSpPr/>
          <p:nvPr/>
        </p:nvGrpSpPr>
        <p:grpSpPr>
          <a:xfrm>
            <a:off x="2092613" y="1647825"/>
            <a:ext cx="2928962" cy="2560320"/>
            <a:chOff x="2069758" y="2209800"/>
            <a:chExt cx="2928962" cy="2560320"/>
          </a:xfrm>
        </p:grpSpPr>
        <p:sp>
          <p:nvSpPr>
            <p:cNvPr id="23" name="Arc 22"/>
            <p:cNvSpPr/>
            <p:nvPr/>
          </p:nvSpPr>
          <p:spPr>
            <a:xfrm>
              <a:off x="2438400" y="2209800"/>
              <a:ext cx="2560320" cy="2560320"/>
            </a:xfrm>
            <a:prstGeom prst="arc">
              <a:avLst>
                <a:gd name="adj1" fmla="val 12315938"/>
                <a:gd name="adj2" fmla="val 9278895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2069758" y="2939704"/>
              <a:ext cx="1005840" cy="1097280"/>
            </a:xfrm>
            <a:prstGeom prst="arc">
              <a:avLst>
                <a:gd name="adj1" fmla="val 16130202"/>
                <a:gd name="adj2" fmla="val 5430494"/>
              </a:avLst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5" name="Group 12"/>
            <p:cNvGrpSpPr/>
            <p:nvPr/>
          </p:nvGrpSpPr>
          <p:grpSpPr>
            <a:xfrm>
              <a:off x="2407917" y="2805544"/>
              <a:ext cx="914401" cy="1371599"/>
              <a:chOff x="5079424" y="4230691"/>
              <a:chExt cx="1242523" cy="1753532"/>
            </a:xfrm>
          </p:grpSpPr>
          <p:sp>
            <p:nvSpPr>
              <p:cNvPr id="26" name="Block Arc 25"/>
              <p:cNvSpPr/>
              <p:nvPr/>
            </p:nvSpPr>
            <p:spPr bwMode="auto">
              <a:xfrm rot="16200000">
                <a:off x="4988447" y="4649791"/>
                <a:ext cx="1752600" cy="914400"/>
              </a:xfrm>
              <a:prstGeom prst="blockArc">
                <a:avLst>
                  <a:gd name="adj1" fmla="val 11429733"/>
                  <a:gd name="adj2" fmla="val 20961142"/>
                  <a:gd name="adj3" fmla="val 0"/>
                </a:avLst>
              </a:prstGeom>
              <a:solidFill>
                <a:srgbClr val="00B0F0"/>
              </a:solidFill>
              <a:ln w="38100">
                <a:solidFill>
                  <a:srgbClr val="66FFFF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Block Arc 26"/>
              <p:cNvSpPr/>
              <p:nvPr/>
            </p:nvSpPr>
            <p:spPr bwMode="auto">
              <a:xfrm rot="5400000" flipH="1">
                <a:off x="4660324" y="4650722"/>
                <a:ext cx="1752601" cy="914401"/>
              </a:xfrm>
              <a:prstGeom prst="blockArc">
                <a:avLst>
                  <a:gd name="adj1" fmla="val 11484505"/>
                  <a:gd name="adj2" fmla="val 20972764"/>
                  <a:gd name="adj3" fmla="val 167"/>
                </a:avLst>
              </a:prstGeom>
              <a:solidFill>
                <a:srgbClr val="00B0F0"/>
              </a:solidFill>
              <a:ln w="38100">
                <a:solidFill>
                  <a:srgbClr val="66FFFF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0" name="Rectangle 29"/>
          <p:cNvSpPr/>
          <p:nvPr/>
        </p:nvSpPr>
        <p:spPr>
          <a:xfrm>
            <a:off x="0" y="590550"/>
            <a:ext cx="2810603" cy="36513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6013" y="133350"/>
            <a:ext cx="205857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EYE-DEFECTS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24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" grpId="0"/>
      <p:bldP spid="13" grpId="0" build="p"/>
      <p:bldP spid="30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2651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762000"/>
            <a:ext cx="9448800" cy="59055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98500" y="666750"/>
            <a:ext cx="7848600" cy="2590800"/>
            <a:chOff x="698500" y="285750"/>
            <a:chExt cx="7848600" cy="2590800"/>
          </a:xfrm>
        </p:grpSpPr>
        <p:sp>
          <p:nvSpPr>
            <p:cNvPr id="7" name="Rectangle 6"/>
            <p:cNvSpPr/>
            <p:nvPr/>
          </p:nvSpPr>
          <p:spPr>
            <a:xfrm>
              <a:off x="1066800" y="1069598"/>
              <a:ext cx="3200400" cy="892552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effectLst>
              <a:softEdge rad="12700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66FFFF"/>
                  </a:solidFill>
                  <a:ea typeface="Kozuka Mincho Pro B" pitchFamily="18" charset="-128"/>
                </a:rPr>
                <a:t>MYOPIA</a:t>
              </a:r>
            </a:p>
            <a:p>
              <a:pPr algn="ctr"/>
              <a:r>
                <a:rPr lang="en-US" sz="2400" b="1" dirty="0" smtClean="0">
                  <a:solidFill>
                    <a:prstClr val="white"/>
                  </a:solidFill>
                  <a:ea typeface="Kozuka Mincho Pro B" pitchFamily="18" charset="-128"/>
                </a:rPr>
                <a:t>NEAR SIGHTEDNESS</a:t>
              </a:r>
              <a:endParaRPr lang="en-US" sz="2400" b="1" dirty="0">
                <a:solidFill>
                  <a:prstClr val="white"/>
                </a:solidFill>
                <a:ea typeface="Kozuka Mincho Pro B" pitchFamily="18" charset="-128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CCF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00" y="285750"/>
              <a:ext cx="7848600" cy="2590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105400" y="1069598"/>
              <a:ext cx="3124200" cy="892552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effectLst>
              <a:softEdge rad="12700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66FFFF"/>
                  </a:solidFill>
                  <a:ea typeface="Kozuka Mincho Pro B" pitchFamily="18" charset="-128"/>
                </a:rPr>
                <a:t>HYPERMETROPIA</a:t>
              </a:r>
            </a:p>
            <a:p>
              <a:pPr algn="ctr"/>
              <a:r>
                <a:rPr lang="en-US" sz="2400" b="1" dirty="0">
                  <a:solidFill>
                    <a:prstClr val="white"/>
                  </a:solidFill>
                  <a:ea typeface="Kozuka Mincho Pro B" pitchFamily="18" charset="-128"/>
                </a:rPr>
                <a:t>F</a:t>
              </a:r>
              <a:r>
                <a:rPr lang="en-US" sz="2400" b="1" dirty="0" smtClean="0">
                  <a:solidFill>
                    <a:prstClr val="white"/>
                  </a:solidFill>
                  <a:ea typeface="Kozuka Mincho Pro B" pitchFamily="18" charset="-128"/>
                </a:rPr>
                <a:t>AR SIGHTEDNESS</a:t>
              </a:r>
              <a:endParaRPr lang="en-US" sz="2400" b="1" dirty="0">
                <a:solidFill>
                  <a:prstClr val="white"/>
                </a:solidFill>
                <a:ea typeface="Kozuka Mincho Pro B" pitchFamily="18" charset="-128"/>
              </a:endParaRPr>
            </a:p>
          </p:txBody>
        </p:sp>
      </p:grpSp>
      <p:sp>
        <p:nvSpPr>
          <p:cNvPr id="11" name="Oval 10"/>
          <p:cNvSpPr/>
          <p:nvPr/>
        </p:nvSpPr>
        <p:spPr>
          <a:xfrm>
            <a:off x="5093215" y="835147"/>
            <a:ext cx="3088468" cy="2245985"/>
          </a:xfrm>
          <a:custGeom>
            <a:avLst/>
            <a:gdLst>
              <a:gd name="connsiteX0" fmla="*/ 0 w 2540000"/>
              <a:gd name="connsiteY0" fmla="*/ 914400 h 1828800"/>
              <a:gd name="connsiteX1" fmla="*/ 1270000 w 2540000"/>
              <a:gd name="connsiteY1" fmla="*/ 0 h 1828800"/>
              <a:gd name="connsiteX2" fmla="*/ 2540000 w 2540000"/>
              <a:gd name="connsiteY2" fmla="*/ 914400 h 1828800"/>
              <a:gd name="connsiteX3" fmla="*/ 1270000 w 2540000"/>
              <a:gd name="connsiteY3" fmla="*/ 1828800 h 1828800"/>
              <a:gd name="connsiteX4" fmla="*/ 0 w 2540000"/>
              <a:gd name="connsiteY4" fmla="*/ 914400 h 1828800"/>
              <a:gd name="connsiteX0" fmla="*/ 0 w 2757715"/>
              <a:gd name="connsiteY0" fmla="*/ 686570 h 1835533"/>
              <a:gd name="connsiteX1" fmla="*/ 1487715 w 2757715"/>
              <a:gd name="connsiteY1" fmla="*/ 4398 h 1835533"/>
              <a:gd name="connsiteX2" fmla="*/ 2757715 w 2757715"/>
              <a:gd name="connsiteY2" fmla="*/ 918798 h 1835533"/>
              <a:gd name="connsiteX3" fmla="*/ 1487715 w 2757715"/>
              <a:gd name="connsiteY3" fmla="*/ 1833198 h 1835533"/>
              <a:gd name="connsiteX4" fmla="*/ 0 w 2757715"/>
              <a:gd name="connsiteY4" fmla="*/ 686570 h 1835533"/>
              <a:gd name="connsiteX0" fmla="*/ 0 w 2934232"/>
              <a:gd name="connsiteY0" fmla="*/ 687856 h 1835858"/>
              <a:gd name="connsiteX1" fmla="*/ 1487715 w 2934232"/>
              <a:gd name="connsiteY1" fmla="*/ 5684 h 1835858"/>
              <a:gd name="connsiteX2" fmla="*/ 2792188 w 2934232"/>
              <a:gd name="connsiteY2" fmla="*/ 392089 h 1835858"/>
              <a:gd name="connsiteX3" fmla="*/ 2757715 w 2934232"/>
              <a:gd name="connsiteY3" fmla="*/ 920084 h 1835858"/>
              <a:gd name="connsiteX4" fmla="*/ 1487715 w 2934232"/>
              <a:gd name="connsiteY4" fmla="*/ 1834484 h 1835858"/>
              <a:gd name="connsiteX5" fmla="*/ 0 w 2934232"/>
              <a:gd name="connsiteY5" fmla="*/ 687856 h 1835858"/>
              <a:gd name="connsiteX0" fmla="*/ 0 w 2902220"/>
              <a:gd name="connsiteY0" fmla="*/ 687856 h 1864347"/>
              <a:gd name="connsiteX1" fmla="*/ 1487715 w 2902220"/>
              <a:gd name="connsiteY1" fmla="*/ 5684 h 1864347"/>
              <a:gd name="connsiteX2" fmla="*/ 2792188 w 2902220"/>
              <a:gd name="connsiteY2" fmla="*/ 392089 h 1864347"/>
              <a:gd name="connsiteX3" fmla="*/ 2670630 w 2902220"/>
              <a:gd name="connsiteY3" fmla="*/ 1471627 h 1864347"/>
              <a:gd name="connsiteX4" fmla="*/ 1487715 w 2902220"/>
              <a:gd name="connsiteY4" fmla="*/ 1834484 h 1864347"/>
              <a:gd name="connsiteX5" fmla="*/ 0 w 2902220"/>
              <a:gd name="connsiteY5" fmla="*/ 687856 h 1864347"/>
              <a:gd name="connsiteX0" fmla="*/ 13385 w 2915605"/>
              <a:gd name="connsiteY0" fmla="*/ 687856 h 2114415"/>
              <a:gd name="connsiteX1" fmla="*/ 1501100 w 2915605"/>
              <a:gd name="connsiteY1" fmla="*/ 5684 h 2114415"/>
              <a:gd name="connsiteX2" fmla="*/ 2805573 w 2915605"/>
              <a:gd name="connsiteY2" fmla="*/ 392089 h 2114415"/>
              <a:gd name="connsiteX3" fmla="*/ 2684015 w 2915605"/>
              <a:gd name="connsiteY3" fmla="*/ 1471627 h 2114415"/>
              <a:gd name="connsiteX4" fmla="*/ 876985 w 2915605"/>
              <a:gd name="connsiteY4" fmla="*/ 2095741 h 2114415"/>
              <a:gd name="connsiteX5" fmla="*/ 13385 w 2915605"/>
              <a:gd name="connsiteY5" fmla="*/ 687856 h 2114415"/>
              <a:gd name="connsiteX0" fmla="*/ 12412 w 2972689"/>
              <a:gd name="connsiteY0" fmla="*/ 553555 h 2116178"/>
              <a:gd name="connsiteX1" fmla="*/ 1558184 w 2972689"/>
              <a:gd name="connsiteY1" fmla="*/ 2011 h 2116178"/>
              <a:gd name="connsiteX2" fmla="*/ 2862657 w 2972689"/>
              <a:gd name="connsiteY2" fmla="*/ 388416 h 2116178"/>
              <a:gd name="connsiteX3" fmla="*/ 2741099 w 2972689"/>
              <a:gd name="connsiteY3" fmla="*/ 1467954 h 2116178"/>
              <a:gd name="connsiteX4" fmla="*/ 934069 w 2972689"/>
              <a:gd name="connsiteY4" fmla="*/ 2092068 h 2116178"/>
              <a:gd name="connsiteX5" fmla="*/ 12412 w 2972689"/>
              <a:gd name="connsiteY5" fmla="*/ 553555 h 2116178"/>
              <a:gd name="connsiteX0" fmla="*/ 11309 w 2953464"/>
              <a:gd name="connsiteY0" fmla="*/ 553555 h 2224465"/>
              <a:gd name="connsiteX1" fmla="*/ 1557081 w 2953464"/>
              <a:gd name="connsiteY1" fmla="*/ 2011 h 2224465"/>
              <a:gd name="connsiteX2" fmla="*/ 2861554 w 2953464"/>
              <a:gd name="connsiteY2" fmla="*/ 388416 h 2224465"/>
              <a:gd name="connsiteX3" fmla="*/ 2739996 w 2953464"/>
              <a:gd name="connsiteY3" fmla="*/ 1467954 h 2224465"/>
              <a:gd name="connsiteX4" fmla="*/ 2339039 w 2953464"/>
              <a:gd name="connsiteY4" fmla="*/ 2072072 h 2224465"/>
              <a:gd name="connsiteX5" fmla="*/ 932966 w 2953464"/>
              <a:gd name="connsiteY5" fmla="*/ 2092068 h 2224465"/>
              <a:gd name="connsiteX6" fmla="*/ 11309 w 2953464"/>
              <a:gd name="connsiteY6" fmla="*/ 553555 h 2224465"/>
              <a:gd name="connsiteX0" fmla="*/ 11309 w 2964681"/>
              <a:gd name="connsiteY0" fmla="*/ 553555 h 2224465"/>
              <a:gd name="connsiteX1" fmla="*/ 1557081 w 2964681"/>
              <a:gd name="connsiteY1" fmla="*/ 2011 h 2224465"/>
              <a:gd name="connsiteX2" fmla="*/ 2861554 w 2964681"/>
              <a:gd name="connsiteY2" fmla="*/ 388416 h 2224465"/>
              <a:gd name="connsiteX3" fmla="*/ 2783539 w 2964681"/>
              <a:gd name="connsiteY3" fmla="*/ 1438925 h 2224465"/>
              <a:gd name="connsiteX4" fmla="*/ 2339039 w 2964681"/>
              <a:gd name="connsiteY4" fmla="*/ 2072072 h 2224465"/>
              <a:gd name="connsiteX5" fmla="*/ 932966 w 2964681"/>
              <a:gd name="connsiteY5" fmla="*/ 2092068 h 2224465"/>
              <a:gd name="connsiteX6" fmla="*/ 11309 w 2964681"/>
              <a:gd name="connsiteY6" fmla="*/ 553555 h 2224465"/>
              <a:gd name="connsiteX0" fmla="*/ 43874 w 2997246"/>
              <a:gd name="connsiteY0" fmla="*/ 553555 h 2146484"/>
              <a:gd name="connsiteX1" fmla="*/ 1589646 w 2997246"/>
              <a:gd name="connsiteY1" fmla="*/ 2011 h 2146484"/>
              <a:gd name="connsiteX2" fmla="*/ 2894119 w 2997246"/>
              <a:gd name="connsiteY2" fmla="*/ 388416 h 2146484"/>
              <a:gd name="connsiteX3" fmla="*/ 2816104 w 2997246"/>
              <a:gd name="connsiteY3" fmla="*/ 1438925 h 2146484"/>
              <a:gd name="connsiteX4" fmla="*/ 2371604 w 2997246"/>
              <a:gd name="connsiteY4" fmla="*/ 2072072 h 2146484"/>
              <a:gd name="connsiteX5" fmla="*/ 965531 w 2997246"/>
              <a:gd name="connsiteY5" fmla="*/ 2092068 h 2146484"/>
              <a:gd name="connsiteX6" fmla="*/ 470232 w 2997246"/>
              <a:gd name="connsiteY6" fmla="*/ 1665672 h 2146484"/>
              <a:gd name="connsiteX7" fmla="*/ 43874 w 2997246"/>
              <a:gd name="connsiteY7" fmla="*/ 553555 h 2146484"/>
              <a:gd name="connsiteX0" fmla="*/ 43874 w 2997246"/>
              <a:gd name="connsiteY0" fmla="*/ 553555 h 2246373"/>
              <a:gd name="connsiteX1" fmla="*/ 1589646 w 2997246"/>
              <a:gd name="connsiteY1" fmla="*/ 2011 h 2246373"/>
              <a:gd name="connsiteX2" fmla="*/ 2894119 w 2997246"/>
              <a:gd name="connsiteY2" fmla="*/ 388416 h 2246373"/>
              <a:gd name="connsiteX3" fmla="*/ 2816104 w 2997246"/>
              <a:gd name="connsiteY3" fmla="*/ 1438925 h 2246373"/>
              <a:gd name="connsiteX4" fmla="*/ 2371604 w 2997246"/>
              <a:gd name="connsiteY4" fmla="*/ 2072072 h 2246373"/>
              <a:gd name="connsiteX5" fmla="*/ 1573318 w 2997246"/>
              <a:gd name="connsiteY5" fmla="*/ 2246243 h 2246373"/>
              <a:gd name="connsiteX6" fmla="*/ 965531 w 2997246"/>
              <a:gd name="connsiteY6" fmla="*/ 2092068 h 2246373"/>
              <a:gd name="connsiteX7" fmla="*/ 470232 w 2997246"/>
              <a:gd name="connsiteY7" fmla="*/ 1665672 h 2246373"/>
              <a:gd name="connsiteX8" fmla="*/ 43874 w 2997246"/>
              <a:gd name="connsiteY8" fmla="*/ 553555 h 2246373"/>
              <a:gd name="connsiteX0" fmla="*/ 49876 w 3003248"/>
              <a:gd name="connsiteY0" fmla="*/ 553555 h 2246356"/>
              <a:gd name="connsiteX1" fmla="*/ 1595648 w 3003248"/>
              <a:gd name="connsiteY1" fmla="*/ 2011 h 2246356"/>
              <a:gd name="connsiteX2" fmla="*/ 2900121 w 3003248"/>
              <a:gd name="connsiteY2" fmla="*/ 388416 h 2246356"/>
              <a:gd name="connsiteX3" fmla="*/ 2822106 w 3003248"/>
              <a:gd name="connsiteY3" fmla="*/ 1438925 h 2246356"/>
              <a:gd name="connsiteX4" fmla="*/ 2377606 w 3003248"/>
              <a:gd name="connsiteY4" fmla="*/ 2072072 h 2246356"/>
              <a:gd name="connsiteX5" fmla="*/ 1579320 w 3003248"/>
              <a:gd name="connsiteY5" fmla="*/ 2246243 h 2246356"/>
              <a:gd name="connsiteX6" fmla="*/ 971533 w 3003248"/>
              <a:gd name="connsiteY6" fmla="*/ 2092068 h 2246356"/>
              <a:gd name="connsiteX7" fmla="*/ 432691 w 3003248"/>
              <a:gd name="connsiteY7" fmla="*/ 1723729 h 2246356"/>
              <a:gd name="connsiteX8" fmla="*/ 49876 w 3003248"/>
              <a:gd name="connsiteY8" fmla="*/ 553555 h 2246356"/>
              <a:gd name="connsiteX0" fmla="*/ 53914 w 2963743"/>
              <a:gd name="connsiteY0" fmla="*/ 479657 h 2245029"/>
              <a:gd name="connsiteX1" fmla="*/ 1556143 w 2963743"/>
              <a:gd name="connsiteY1" fmla="*/ 684 h 2245029"/>
              <a:gd name="connsiteX2" fmla="*/ 2860616 w 2963743"/>
              <a:gd name="connsiteY2" fmla="*/ 387089 h 2245029"/>
              <a:gd name="connsiteX3" fmla="*/ 2782601 w 2963743"/>
              <a:gd name="connsiteY3" fmla="*/ 1437598 h 2245029"/>
              <a:gd name="connsiteX4" fmla="*/ 2338101 w 2963743"/>
              <a:gd name="connsiteY4" fmla="*/ 2070745 h 2245029"/>
              <a:gd name="connsiteX5" fmla="*/ 1539815 w 2963743"/>
              <a:gd name="connsiteY5" fmla="*/ 2244916 h 2245029"/>
              <a:gd name="connsiteX6" fmla="*/ 932028 w 2963743"/>
              <a:gd name="connsiteY6" fmla="*/ 2090741 h 2245029"/>
              <a:gd name="connsiteX7" fmla="*/ 393186 w 2963743"/>
              <a:gd name="connsiteY7" fmla="*/ 1722402 h 2245029"/>
              <a:gd name="connsiteX8" fmla="*/ 53914 w 2963743"/>
              <a:gd name="connsiteY8" fmla="*/ 479657 h 2245029"/>
              <a:gd name="connsiteX0" fmla="*/ 53914 w 2963743"/>
              <a:gd name="connsiteY0" fmla="*/ 479657 h 2245391"/>
              <a:gd name="connsiteX1" fmla="*/ 1556143 w 2963743"/>
              <a:gd name="connsiteY1" fmla="*/ 684 h 2245391"/>
              <a:gd name="connsiteX2" fmla="*/ 2860616 w 2963743"/>
              <a:gd name="connsiteY2" fmla="*/ 387089 h 2245391"/>
              <a:gd name="connsiteX3" fmla="*/ 2782601 w 2963743"/>
              <a:gd name="connsiteY3" fmla="*/ 1437598 h 2245391"/>
              <a:gd name="connsiteX4" fmla="*/ 2338101 w 2963743"/>
              <a:gd name="connsiteY4" fmla="*/ 2070745 h 2245391"/>
              <a:gd name="connsiteX5" fmla="*/ 1539815 w 2963743"/>
              <a:gd name="connsiteY5" fmla="*/ 2244916 h 2245391"/>
              <a:gd name="connsiteX6" fmla="*/ 946542 w 2963743"/>
              <a:gd name="connsiteY6" fmla="*/ 2148798 h 2245391"/>
              <a:gd name="connsiteX7" fmla="*/ 393186 w 2963743"/>
              <a:gd name="connsiteY7" fmla="*/ 1722402 h 2245391"/>
              <a:gd name="connsiteX8" fmla="*/ 53914 w 2963743"/>
              <a:gd name="connsiteY8" fmla="*/ 479657 h 2245391"/>
              <a:gd name="connsiteX0" fmla="*/ 53914 w 3078579"/>
              <a:gd name="connsiteY0" fmla="*/ 480251 h 2245985"/>
              <a:gd name="connsiteX1" fmla="*/ 1556143 w 3078579"/>
              <a:gd name="connsiteY1" fmla="*/ 1278 h 2245985"/>
              <a:gd name="connsiteX2" fmla="*/ 3005759 w 3078579"/>
              <a:gd name="connsiteY2" fmla="*/ 358654 h 2245985"/>
              <a:gd name="connsiteX3" fmla="*/ 2782601 w 3078579"/>
              <a:gd name="connsiteY3" fmla="*/ 1438192 h 2245985"/>
              <a:gd name="connsiteX4" fmla="*/ 2338101 w 3078579"/>
              <a:gd name="connsiteY4" fmla="*/ 2071339 h 2245985"/>
              <a:gd name="connsiteX5" fmla="*/ 1539815 w 3078579"/>
              <a:gd name="connsiteY5" fmla="*/ 2245510 h 2245985"/>
              <a:gd name="connsiteX6" fmla="*/ 946542 w 3078579"/>
              <a:gd name="connsiteY6" fmla="*/ 2149392 h 2245985"/>
              <a:gd name="connsiteX7" fmla="*/ 393186 w 3078579"/>
              <a:gd name="connsiteY7" fmla="*/ 1722996 h 2245985"/>
              <a:gd name="connsiteX8" fmla="*/ 53914 w 3078579"/>
              <a:gd name="connsiteY8" fmla="*/ 480251 h 2245985"/>
              <a:gd name="connsiteX0" fmla="*/ 53914 w 3088468"/>
              <a:gd name="connsiteY0" fmla="*/ 480251 h 2245985"/>
              <a:gd name="connsiteX1" fmla="*/ 1556143 w 3088468"/>
              <a:gd name="connsiteY1" fmla="*/ 1278 h 2245985"/>
              <a:gd name="connsiteX2" fmla="*/ 3005759 w 3088468"/>
              <a:gd name="connsiteY2" fmla="*/ 358654 h 2245985"/>
              <a:gd name="connsiteX3" fmla="*/ 2840658 w 3088468"/>
              <a:gd name="connsiteY3" fmla="*/ 1510763 h 2245985"/>
              <a:gd name="connsiteX4" fmla="*/ 2338101 w 3088468"/>
              <a:gd name="connsiteY4" fmla="*/ 2071339 h 2245985"/>
              <a:gd name="connsiteX5" fmla="*/ 1539815 w 3088468"/>
              <a:gd name="connsiteY5" fmla="*/ 2245510 h 2245985"/>
              <a:gd name="connsiteX6" fmla="*/ 946542 w 3088468"/>
              <a:gd name="connsiteY6" fmla="*/ 2149392 h 2245985"/>
              <a:gd name="connsiteX7" fmla="*/ 393186 w 3088468"/>
              <a:gd name="connsiteY7" fmla="*/ 1722996 h 2245985"/>
              <a:gd name="connsiteX8" fmla="*/ 53914 w 3088468"/>
              <a:gd name="connsiteY8" fmla="*/ 480251 h 224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8468" h="2245985">
                <a:moveTo>
                  <a:pt x="53914" y="480251"/>
                </a:moveTo>
                <a:cubicBezTo>
                  <a:pt x="247740" y="193298"/>
                  <a:pt x="1064169" y="21544"/>
                  <a:pt x="1556143" y="1278"/>
                </a:cubicBezTo>
                <a:cubicBezTo>
                  <a:pt x="2048117" y="-18988"/>
                  <a:pt x="2794092" y="206254"/>
                  <a:pt x="3005759" y="358654"/>
                </a:cubicBezTo>
                <a:cubicBezTo>
                  <a:pt x="3217426" y="511054"/>
                  <a:pt x="2971287" y="1273697"/>
                  <a:pt x="2840658" y="1510763"/>
                </a:cubicBezTo>
                <a:cubicBezTo>
                  <a:pt x="2710029" y="1747830"/>
                  <a:pt x="2545232" y="1956138"/>
                  <a:pt x="2338101" y="2071339"/>
                </a:cubicBezTo>
                <a:cubicBezTo>
                  <a:pt x="2130970" y="2186540"/>
                  <a:pt x="1774160" y="2242177"/>
                  <a:pt x="1539815" y="2245510"/>
                </a:cubicBezTo>
                <a:cubicBezTo>
                  <a:pt x="1305470" y="2248843"/>
                  <a:pt x="1137647" y="2236478"/>
                  <a:pt x="946542" y="2149392"/>
                </a:cubicBezTo>
                <a:cubicBezTo>
                  <a:pt x="755437" y="2062306"/>
                  <a:pt x="546795" y="1979415"/>
                  <a:pt x="393186" y="1722996"/>
                </a:cubicBezTo>
                <a:cubicBezTo>
                  <a:pt x="239577" y="1466577"/>
                  <a:pt x="-139912" y="767204"/>
                  <a:pt x="53914" y="480251"/>
                </a:cubicBezTo>
                <a:close/>
              </a:path>
            </a:pathLst>
          </a:custGeom>
          <a:solidFill>
            <a:schemeClr val="dk1">
              <a:alpha val="8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453664" y="133350"/>
            <a:ext cx="2236672" cy="415641"/>
          </a:xfrm>
          <a:prstGeom prst="roundRect">
            <a:avLst/>
          </a:prstGeom>
          <a:solidFill>
            <a:schemeClr val="tx1">
              <a:alpha val="60000"/>
            </a:schemeClr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EYE DEFECTS</a:t>
            </a:r>
            <a:endParaRPr lang="en-US" sz="2400" b="1" dirty="0">
              <a:solidFill>
                <a:schemeClr val="bg1"/>
              </a:solidFill>
              <a:latin typeface="Leelawadee" pitchFamily="34" charset="-34"/>
              <a:ea typeface="Kozuka Mincho Pro B" pitchFamily="18" charset="-128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362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05" t="1367" b="49681"/>
          <a:stretch/>
        </p:blipFill>
        <p:spPr>
          <a:xfrm>
            <a:off x="-25400" y="0"/>
            <a:ext cx="916939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0643"/>
            <a:ext cx="1724177" cy="854957"/>
          </a:xfrm>
          <a:prstGeom prst="rect">
            <a:avLst/>
          </a:prstGeom>
          <a:scene3d>
            <a:camera prst="perspectiveContrastingRightFacing" fov="3900000">
              <a:rot lat="21295498" lon="17700826" rev="21547756"/>
            </a:camera>
            <a:lightRig rig="threePt" dir="t"/>
          </a:scene3d>
        </p:spPr>
      </p:pic>
      <p:sp>
        <p:nvSpPr>
          <p:cNvPr id="10" name="Rectangle 80"/>
          <p:cNvSpPr/>
          <p:nvPr/>
        </p:nvSpPr>
        <p:spPr bwMode="auto">
          <a:xfrm>
            <a:off x="6608929" y="3636730"/>
            <a:ext cx="949552" cy="27748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Nearby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object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11" name="Rectangle 80"/>
          <p:cNvSpPr/>
          <p:nvPr/>
        </p:nvSpPr>
        <p:spPr bwMode="auto">
          <a:xfrm>
            <a:off x="7870893" y="3607594"/>
            <a:ext cx="1044507" cy="3357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Faraway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object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06883" y="971550"/>
            <a:ext cx="3370116" cy="31474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7057" y="1882120"/>
            <a:ext cx="2008454" cy="1386367"/>
          </a:xfrm>
          <a:prstGeom prst="roundRect">
            <a:avLst>
              <a:gd name="adj" fmla="val 8588"/>
            </a:avLst>
          </a:prstGeom>
          <a:ln w="38100">
            <a:solidFill>
              <a:schemeClr val="bg1"/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ContrastingRightFacing" fov="5400000">
              <a:rot lat="0" lon="18600000" rev="0"/>
            </a:camera>
            <a:lightRig rig="threePt" dir="t"/>
          </a:scene3d>
        </p:spPr>
      </p:pic>
      <p:grpSp>
        <p:nvGrpSpPr>
          <p:cNvPr id="19" name="Group 18"/>
          <p:cNvGrpSpPr/>
          <p:nvPr/>
        </p:nvGrpSpPr>
        <p:grpSpPr>
          <a:xfrm>
            <a:off x="-154673" y="971550"/>
            <a:ext cx="4421873" cy="3171645"/>
            <a:chOff x="-154673" y="971550"/>
            <a:chExt cx="4421873" cy="317164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 radius="27"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38100" y="971550"/>
              <a:ext cx="4305300" cy="2971800"/>
            </a:xfrm>
            <a:prstGeom prst="roundRect">
              <a:avLst>
                <a:gd name="adj" fmla="val 8588"/>
              </a:avLst>
            </a:prstGeom>
            <a:ln w="38100">
              <a:solidFill>
                <a:schemeClr val="bg1"/>
              </a:solidFill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ContrastingRightFacing" fov="5400000">
                <a:rot lat="0" lon="18600000" rev="0"/>
              </a:camera>
              <a:lightRig rig="threePt" dir="t"/>
            </a:scene3d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4673" y="2127250"/>
              <a:ext cx="4065523" cy="2015945"/>
            </a:xfrm>
            <a:prstGeom prst="rect">
              <a:avLst/>
            </a:prstGeom>
            <a:scene3d>
              <a:camera prst="perspectiveContrastingRightFacing" fov="3900000">
                <a:rot lat="21594000" lon="17400000" rev="21594000"/>
              </a:camera>
              <a:lightRig rig="threePt" dir="t"/>
            </a:scene3d>
          </p:spPr>
        </p:pic>
      </p:grpSp>
      <p:sp>
        <p:nvSpPr>
          <p:cNvPr id="18" name="Rectangle 80"/>
          <p:cNvSpPr/>
          <p:nvPr/>
        </p:nvSpPr>
        <p:spPr bwMode="auto">
          <a:xfrm>
            <a:off x="934011" y="4335230"/>
            <a:ext cx="1682189" cy="27748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Patient view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144014" y="382200"/>
            <a:ext cx="4855972" cy="415641"/>
          </a:xfrm>
          <a:prstGeom prst="roundRect">
            <a:avLst/>
          </a:prstGeom>
          <a:noFill/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2400" b="1" dirty="0">
                <a:solidFill>
                  <a:srgbClr val="FFFF00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Myopia </a:t>
            </a:r>
            <a:r>
              <a:rPr lang="en-US" sz="2400" b="1" dirty="0">
                <a:solidFill>
                  <a:prstClr val="white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(Near sightedness)</a:t>
            </a:r>
          </a:p>
        </p:txBody>
      </p:sp>
    </p:spTree>
    <p:extLst>
      <p:ext uri="{BB962C8B-B14F-4D97-AF65-F5344CB8AC3E}">
        <p14:creationId xmlns:p14="http://schemas.microsoft.com/office/powerpoint/2010/main" val="125863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2" descr="D:\d drive\MJ WORK\Pooja mam (physics)\CBSE(VIII) Physics\Human eye\Raw file\human eye final 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06509"/>
            <a:ext cx="3860492" cy="28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1074420" y="2133600"/>
            <a:ext cx="7071360" cy="708660"/>
          </a:xfrm>
          <a:custGeom>
            <a:avLst/>
            <a:gdLst>
              <a:gd name="connsiteX0" fmla="*/ 7620 w 7071360"/>
              <a:gd name="connsiteY0" fmla="*/ 0 h 708660"/>
              <a:gd name="connsiteX1" fmla="*/ 5349240 w 7071360"/>
              <a:gd name="connsiteY1" fmla="*/ 0 h 708660"/>
              <a:gd name="connsiteX2" fmla="*/ 7071360 w 7071360"/>
              <a:gd name="connsiteY2" fmla="*/ 320040 h 708660"/>
              <a:gd name="connsiteX3" fmla="*/ 5364480 w 7071360"/>
              <a:gd name="connsiteY3" fmla="*/ 708660 h 708660"/>
              <a:gd name="connsiteX4" fmla="*/ 0 w 7071360"/>
              <a:gd name="connsiteY4" fmla="*/ 708660 h 708660"/>
              <a:gd name="connsiteX5" fmla="*/ 7620 w 7071360"/>
              <a:gd name="connsiteY5" fmla="*/ 0 h 70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1360" h="708660">
                <a:moveTo>
                  <a:pt x="7620" y="0"/>
                </a:moveTo>
                <a:lnTo>
                  <a:pt x="5349240" y="0"/>
                </a:lnTo>
                <a:lnTo>
                  <a:pt x="7071360" y="320040"/>
                </a:lnTo>
                <a:lnTo>
                  <a:pt x="5364480" y="708660"/>
                </a:lnTo>
                <a:lnTo>
                  <a:pt x="0" y="708660"/>
                </a:lnTo>
                <a:lnTo>
                  <a:pt x="7620" y="0"/>
                </a:lnTo>
                <a:close/>
              </a:path>
            </a:pathLst>
          </a:custGeom>
          <a:gradFill flip="none" rotWithShape="1">
            <a:gsLst>
              <a:gs pos="74000">
                <a:schemeClr val="bg1">
                  <a:lumMod val="85000"/>
                  <a:alpha val="51000"/>
                </a:schemeClr>
              </a:gs>
              <a:gs pos="26000">
                <a:srgbClr val="B9B9B9">
                  <a:alpha val="52000"/>
                </a:srgbClr>
              </a:gs>
              <a:gs pos="0">
                <a:schemeClr val="bg1">
                  <a:shade val="30000"/>
                  <a:satMod val="115000"/>
                  <a:alpha val="50000"/>
                </a:schemeClr>
              </a:gs>
              <a:gs pos="47000">
                <a:schemeClr val="bg1">
                  <a:alpha val="67000"/>
                </a:schemeClr>
              </a:gs>
              <a:gs pos="99000">
                <a:schemeClr val="bg1">
                  <a:lumMod val="75000"/>
                  <a:alpha val="4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525451" y="6610350"/>
            <a:ext cx="6642100" cy="705646"/>
          </a:xfrm>
          <a:custGeom>
            <a:avLst/>
            <a:gdLst>
              <a:gd name="connsiteX0" fmla="*/ 0 w 7162800"/>
              <a:gd name="connsiteY0" fmla="*/ 209550 h 438150"/>
              <a:gd name="connsiteX1" fmla="*/ 5381625 w 7162800"/>
              <a:gd name="connsiteY1" fmla="*/ 0 h 438150"/>
              <a:gd name="connsiteX2" fmla="*/ 7162800 w 7162800"/>
              <a:gd name="connsiteY2" fmla="*/ 209550 h 438150"/>
              <a:gd name="connsiteX3" fmla="*/ 5381625 w 7162800"/>
              <a:gd name="connsiteY3" fmla="*/ 438150 h 438150"/>
              <a:gd name="connsiteX4" fmla="*/ 0 w 7162800"/>
              <a:gd name="connsiteY4" fmla="*/ 209550 h 438150"/>
              <a:gd name="connsiteX0" fmla="*/ 0 w 7224965"/>
              <a:gd name="connsiteY0" fmla="*/ 209550 h 438150"/>
              <a:gd name="connsiteX1" fmla="*/ 5381625 w 7224965"/>
              <a:gd name="connsiteY1" fmla="*/ 0 h 438150"/>
              <a:gd name="connsiteX2" fmla="*/ 7224965 w 7224965"/>
              <a:gd name="connsiteY2" fmla="*/ 203636 h 438150"/>
              <a:gd name="connsiteX3" fmla="*/ 5381625 w 7224965"/>
              <a:gd name="connsiteY3" fmla="*/ 438150 h 438150"/>
              <a:gd name="connsiteX4" fmla="*/ 0 w 7224965"/>
              <a:gd name="connsiteY4" fmla="*/ 2095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4965" h="438150">
                <a:moveTo>
                  <a:pt x="0" y="209550"/>
                </a:moveTo>
                <a:lnTo>
                  <a:pt x="5381625" y="0"/>
                </a:lnTo>
                <a:lnTo>
                  <a:pt x="7224965" y="203636"/>
                </a:lnTo>
                <a:lnTo>
                  <a:pt x="5381625" y="438150"/>
                </a:lnTo>
                <a:lnTo>
                  <a:pt x="0" y="209550"/>
                </a:lnTo>
                <a:close/>
              </a:path>
            </a:pathLst>
          </a:custGeom>
          <a:gradFill flip="none" rotWithShape="1">
            <a:gsLst>
              <a:gs pos="74000">
                <a:schemeClr val="bg1">
                  <a:lumMod val="85000"/>
                  <a:alpha val="51000"/>
                </a:schemeClr>
              </a:gs>
              <a:gs pos="26000">
                <a:srgbClr val="B9B9B9">
                  <a:alpha val="52000"/>
                </a:srgbClr>
              </a:gs>
              <a:gs pos="0">
                <a:schemeClr val="bg1">
                  <a:shade val="30000"/>
                  <a:satMod val="115000"/>
                  <a:alpha val="50000"/>
                </a:schemeClr>
              </a:gs>
              <a:gs pos="50000">
                <a:schemeClr val="bg1">
                  <a:alpha val="67000"/>
                </a:schemeClr>
              </a:gs>
              <a:gs pos="99000">
                <a:schemeClr val="bg1">
                  <a:lumMod val="75000"/>
                  <a:alpha val="4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4" y="1816341"/>
            <a:ext cx="524926" cy="14447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046998" y="2050472"/>
            <a:ext cx="235883" cy="64922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80999" y="382200"/>
            <a:ext cx="4030227" cy="415641"/>
          </a:xfrm>
          <a:prstGeom prst="roundRect">
            <a:avLst/>
          </a:prstGeom>
          <a:solidFill>
            <a:schemeClr val="tx1">
              <a:alpha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000" b="1" dirty="0">
                <a:solidFill>
                  <a:srgbClr val="FFFF00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Myopia </a:t>
            </a:r>
            <a:r>
              <a:rPr lang="en-US" sz="2000" b="1" dirty="0">
                <a:solidFill>
                  <a:prstClr val="white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(Near sightedness)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604226" y="1192673"/>
            <a:ext cx="1527677" cy="312277"/>
          </a:xfrm>
          <a:prstGeom prst="roundRect">
            <a:avLst/>
          </a:prstGeom>
          <a:solidFill>
            <a:srgbClr val="000066">
              <a:alpha val="30196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Normal Eye</a:t>
            </a:r>
            <a:endParaRPr lang="en-US" b="1" dirty="0">
              <a:solidFill>
                <a:prstClr val="white"/>
              </a:solidFill>
              <a:latin typeface="Leelawadee" pitchFamily="34" charset="-34"/>
              <a:ea typeface="Kozuka Mincho Pro B" pitchFamily="18" charset="-128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0710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925" y="996764"/>
            <a:ext cx="3860493" cy="2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d drive\MJ WORK\Pooja mam (physics)\CBSE(VIII) Physics\Human eye\Raw file\human eye final 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06509"/>
            <a:ext cx="3860492" cy="28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6" y="1816246"/>
            <a:ext cx="523673" cy="1441304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1074420" y="2133600"/>
            <a:ext cx="7485380" cy="708660"/>
          </a:xfrm>
          <a:custGeom>
            <a:avLst/>
            <a:gdLst>
              <a:gd name="connsiteX0" fmla="*/ 7620 w 7071360"/>
              <a:gd name="connsiteY0" fmla="*/ 0 h 708660"/>
              <a:gd name="connsiteX1" fmla="*/ 5349240 w 7071360"/>
              <a:gd name="connsiteY1" fmla="*/ 0 h 708660"/>
              <a:gd name="connsiteX2" fmla="*/ 7071360 w 7071360"/>
              <a:gd name="connsiteY2" fmla="*/ 320040 h 708660"/>
              <a:gd name="connsiteX3" fmla="*/ 5364480 w 7071360"/>
              <a:gd name="connsiteY3" fmla="*/ 708660 h 708660"/>
              <a:gd name="connsiteX4" fmla="*/ 0 w 7071360"/>
              <a:gd name="connsiteY4" fmla="*/ 708660 h 708660"/>
              <a:gd name="connsiteX5" fmla="*/ 7620 w 7071360"/>
              <a:gd name="connsiteY5" fmla="*/ 0 h 708660"/>
              <a:gd name="connsiteX0" fmla="*/ 7620 w 7104380"/>
              <a:gd name="connsiteY0" fmla="*/ 0 h 708660"/>
              <a:gd name="connsiteX1" fmla="*/ 5349240 w 7104380"/>
              <a:gd name="connsiteY1" fmla="*/ 0 h 708660"/>
              <a:gd name="connsiteX2" fmla="*/ 7071360 w 7104380"/>
              <a:gd name="connsiteY2" fmla="*/ 320040 h 708660"/>
              <a:gd name="connsiteX3" fmla="*/ 7104380 w 7104380"/>
              <a:gd name="connsiteY3" fmla="*/ 317500 h 708660"/>
              <a:gd name="connsiteX4" fmla="*/ 5364480 w 7104380"/>
              <a:gd name="connsiteY4" fmla="*/ 708660 h 708660"/>
              <a:gd name="connsiteX5" fmla="*/ 0 w 7104380"/>
              <a:gd name="connsiteY5" fmla="*/ 708660 h 708660"/>
              <a:gd name="connsiteX6" fmla="*/ 7620 w 7104380"/>
              <a:gd name="connsiteY6" fmla="*/ 0 h 708660"/>
              <a:gd name="connsiteX0" fmla="*/ 7620 w 7485380"/>
              <a:gd name="connsiteY0" fmla="*/ 0 h 708660"/>
              <a:gd name="connsiteX1" fmla="*/ 5349240 w 7485380"/>
              <a:gd name="connsiteY1" fmla="*/ 0 h 708660"/>
              <a:gd name="connsiteX2" fmla="*/ 7071360 w 7485380"/>
              <a:gd name="connsiteY2" fmla="*/ 320040 h 708660"/>
              <a:gd name="connsiteX3" fmla="*/ 7485380 w 7485380"/>
              <a:gd name="connsiteY3" fmla="*/ 241300 h 708660"/>
              <a:gd name="connsiteX4" fmla="*/ 5364480 w 7485380"/>
              <a:gd name="connsiteY4" fmla="*/ 708660 h 708660"/>
              <a:gd name="connsiteX5" fmla="*/ 0 w 7485380"/>
              <a:gd name="connsiteY5" fmla="*/ 708660 h 708660"/>
              <a:gd name="connsiteX6" fmla="*/ 7620 w 7485380"/>
              <a:gd name="connsiteY6" fmla="*/ 0 h 708660"/>
              <a:gd name="connsiteX0" fmla="*/ 7620 w 7485380"/>
              <a:gd name="connsiteY0" fmla="*/ 0 h 708660"/>
              <a:gd name="connsiteX1" fmla="*/ 5349240 w 7485380"/>
              <a:gd name="connsiteY1" fmla="*/ 0 h 708660"/>
              <a:gd name="connsiteX2" fmla="*/ 7071360 w 7485380"/>
              <a:gd name="connsiteY2" fmla="*/ 320040 h 708660"/>
              <a:gd name="connsiteX3" fmla="*/ 7091680 w 7485380"/>
              <a:gd name="connsiteY3" fmla="*/ 304800 h 708660"/>
              <a:gd name="connsiteX4" fmla="*/ 7485380 w 7485380"/>
              <a:gd name="connsiteY4" fmla="*/ 241300 h 708660"/>
              <a:gd name="connsiteX5" fmla="*/ 5364480 w 7485380"/>
              <a:gd name="connsiteY5" fmla="*/ 708660 h 708660"/>
              <a:gd name="connsiteX6" fmla="*/ 0 w 7485380"/>
              <a:gd name="connsiteY6" fmla="*/ 708660 h 708660"/>
              <a:gd name="connsiteX7" fmla="*/ 7620 w 7485380"/>
              <a:gd name="connsiteY7" fmla="*/ 0 h 708660"/>
              <a:gd name="connsiteX0" fmla="*/ 7620 w 7498080"/>
              <a:gd name="connsiteY0" fmla="*/ 0 h 708660"/>
              <a:gd name="connsiteX1" fmla="*/ 5349240 w 7498080"/>
              <a:gd name="connsiteY1" fmla="*/ 0 h 708660"/>
              <a:gd name="connsiteX2" fmla="*/ 7071360 w 7498080"/>
              <a:gd name="connsiteY2" fmla="*/ 320040 h 708660"/>
              <a:gd name="connsiteX3" fmla="*/ 7498080 w 7498080"/>
              <a:gd name="connsiteY3" fmla="*/ 508000 h 708660"/>
              <a:gd name="connsiteX4" fmla="*/ 7485380 w 7498080"/>
              <a:gd name="connsiteY4" fmla="*/ 241300 h 708660"/>
              <a:gd name="connsiteX5" fmla="*/ 5364480 w 7498080"/>
              <a:gd name="connsiteY5" fmla="*/ 708660 h 708660"/>
              <a:gd name="connsiteX6" fmla="*/ 0 w 7498080"/>
              <a:gd name="connsiteY6" fmla="*/ 708660 h 708660"/>
              <a:gd name="connsiteX7" fmla="*/ 7620 w 7498080"/>
              <a:gd name="connsiteY7" fmla="*/ 0 h 708660"/>
              <a:gd name="connsiteX0" fmla="*/ 7620 w 7485380"/>
              <a:gd name="connsiteY0" fmla="*/ 0 h 708660"/>
              <a:gd name="connsiteX1" fmla="*/ 5349240 w 7485380"/>
              <a:gd name="connsiteY1" fmla="*/ 0 h 708660"/>
              <a:gd name="connsiteX2" fmla="*/ 7071360 w 7485380"/>
              <a:gd name="connsiteY2" fmla="*/ 320040 h 708660"/>
              <a:gd name="connsiteX3" fmla="*/ 7472680 w 7485380"/>
              <a:gd name="connsiteY3" fmla="*/ 457200 h 708660"/>
              <a:gd name="connsiteX4" fmla="*/ 7485380 w 7485380"/>
              <a:gd name="connsiteY4" fmla="*/ 241300 h 708660"/>
              <a:gd name="connsiteX5" fmla="*/ 5364480 w 7485380"/>
              <a:gd name="connsiteY5" fmla="*/ 708660 h 708660"/>
              <a:gd name="connsiteX6" fmla="*/ 0 w 7485380"/>
              <a:gd name="connsiteY6" fmla="*/ 708660 h 708660"/>
              <a:gd name="connsiteX7" fmla="*/ 7620 w 7485380"/>
              <a:gd name="connsiteY7" fmla="*/ 0 h 708660"/>
              <a:gd name="connsiteX0" fmla="*/ 7620 w 7485380"/>
              <a:gd name="connsiteY0" fmla="*/ 0 h 708660"/>
              <a:gd name="connsiteX1" fmla="*/ 5349240 w 7485380"/>
              <a:gd name="connsiteY1" fmla="*/ 0 h 708660"/>
              <a:gd name="connsiteX2" fmla="*/ 7071360 w 7485380"/>
              <a:gd name="connsiteY2" fmla="*/ 320040 h 708660"/>
              <a:gd name="connsiteX3" fmla="*/ 7482205 w 7485380"/>
              <a:gd name="connsiteY3" fmla="*/ 457200 h 708660"/>
              <a:gd name="connsiteX4" fmla="*/ 7485380 w 7485380"/>
              <a:gd name="connsiteY4" fmla="*/ 241300 h 708660"/>
              <a:gd name="connsiteX5" fmla="*/ 5364480 w 7485380"/>
              <a:gd name="connsiteY5" fmla="*/ 708660 h 708660"/>
              <a:gd name="connsiteX6" fmla="*/ 0 w 7485380"/>
              <a:gd name="connsiteY6" fmla="*/ 708660 h 708660"/>
              <a:gd name="connsiteX7" fmla="*/ 7620 w 7485380"/>
              <a:gd name="connsiteY7" fmla="*/ 0 h 70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85380" h="708660">
                <a:moveTo>
                  <a:pt x="7620" y="0"/>
                </a:moveTo>
                <a:lnTo>
                  <a:pt x="5349240" y="0"/>
                </a:lnTo>
                <a:lnTo>
                  <a:pt x="7071360" y="320040"/>
                </a:lnTo>
                <a:lnTo>
                  <a:pt x="7482205" y="457200"/>
                </a:lnTo>
                <a:cubicBezTo>
                  <a:pt x="7483263" y="385233"/>
                  <a:pt x="7484322" y="313267"/>
                  <a:pt x="7485380" y="241300"/>
                </a:cubicBezTo>
                <a:lnTo>
                  <a:pt x="5364480" y="708660"/>
                </a:lnTo>
                <a:lnTo>
                  <a:pt x="0" y="708660"/>
                </a:lnTo>
                <a:lnTo>
                  <a:pt x="7620" y="0"/>
                </a:lnTo>
                <a:close/>
              </a:path>
            </a:pathLst>
          </a:custGeom>
          <a:gradFill flip="none" rotWithShape="1">
            <a:gsLst>
              <a:gs pos="74000">
                <a:schemeClr val="bg1">
                  <a:lumMod val="85000"/>
                  <a:alpha val="51000"/>
                </a:schemeClr>
              </a:gs>
              <a:gs pos="26000">
                <a:srgbClr val="B9B9B9">
                  <a:alpha val="52000"/>
                </a:srgbClr>
              </a:gs>
              <a:gs pos="0">
                <a:schemeClr val="bg1">
                  <a:shade val="30000"/>
                  <a:satMod val="115000"/>
                  <a:alpha val="50000"/>
                </a:schemeClr>
              </a:gs>
              <a:gs pos="47000">
                <a:schemeClr val="bg1">
                  <a:alpha val="67000"/>
                </a:schemeClr>
              </a:gs>
              <a:gs pos="99000">
                <a:schemeClr val="bg1">
                  <a:lumMod val="75000"/>
                  <a:alpha val="48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9"/>
                    </a14:imgEffect>
                    <a14:imgEffect>
                      <a14:colorTemperature colorTemp="6375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54836" y="2167389"/>
            <a:ext cx="236714" cy="651510"/>
          </a:xfrm>
          <a:prstGeom prst="rect">
            <a:avLst/>
          </a:prstGeom>
          <a:effectLst>
            <a:outerShdw blurRad="1270000" dist="50800" dir="5400000" algn="ctr" rotWithShape="0">
              <a:srgbClr val="000000">
                <a:alpha val="43137"/>
              </a:srgbClr>
            </a:outerShdw>
            <a:reflection blurRad="1270000" stA="45000" endPos="65000" dist="50800" dir="5400000" sy="-100000" algn="bl" rotWithShape="0"/>
          </a:effectLst>
        </p:spPr>
      </p:pic>
      <p:sp>
        <p:nvSpPr>
          <p:cNvPr id="15" name="Rounded Rectangle 14"/>
          <p:cNvSpPr/>
          <p:nvPr/>
        </p:nvSpPr>
        <p:spPr>
          <a:xfrm>
            <a:off x="3609105" y="1193800"/>
            <a:ext cx="1680445" cy="312277"/>
          </a:xfrm>
          <a:prstGeom prst="roundRect">
            <a:avLst/>
          </a:prstGeom>
          <a:solidFill>
            <a:srgbClr val="000066">
              <a:alpha val="30196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Defected Eye</a:t>
            </a:r>
            <a:endParaRPr lang="en-US" b="1" dirty="0">
              <a:solidFill>
                <a:prstClr val="white"/>
              </a:solidFill>
              <a:latin typeface="Leelawadee" pitchFamily="34" charset="-34"/>
              <a:ea typeface="Kozuka Mincho Pro B" pitchFamily="18" charset="-128"/>
              <a:cs typeface="Leelawadee" pitchFamily="34" charset="-34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4800" y="3868208"/>
            <a:ext cx="5617461" cy="608542"/>
          </a:xfrm>
          <a:prstGeom prst="round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The light rays from a distant object arriving at the eye lens, get converged at a point in front of the retina</a:t>
            </a:r>
            <a:endParaRPr lang="en-US" sz="1600" b="1" dirty="0">
              <a:solidFill>
                <a:prstClr val="white"/>
              </a:solidFill>
              <a:latin typeface="Leelawadee" pitchFamily="34" charset="-34"/>
              <a:ea typeface="Kozuka Mincho Pro B" pitchFamily="18" charset="-128"/>
              <a:cs typeface="Leelawadee" pitchFamily="34" charset="-34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342361" y="2172758"/>
            <a:ext cx="3170911" cy="608542"/>
          </a:xfrm>
          <a:prstGeom prst="round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This defect may arise due to elongation of the eyeball.</a:t>
            </a:r>
            <a:endParaRPr lang="en-US" sz="1600" b="1" dirty="0">
              <a:solidFill>
                <a:prstClr val="white"/>
              </a:solidFill>
              <a:latin typeface="Leelawadee" pitchFamily="34" charset="-34"/>
              <a:ea typeface="Kozuka Mincho Pro B" pitchFamily="18" charset="-128"/>
              <a:cs typeface="Leelawadee" pitchFamily="34" charset="-34"/>
            </a:endParaRPr>
          </a:p>
        </p:txBody>
      </p:sp>
      <p:sp>
        <p:nvSpPr>
          <p:cNvPr id="2" name="Oval 1"/>
          <p:cNvSpPr/>
          <p:nvPr/>
        </p:nvSpPr>
        <p:spPr>
          <a:xfrm>
            <a:off x="7982559" y="2272970"/>
            <a:ext cx="377851" cy="377851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000" y="382200"/>
            <a:ext cx="4013200" cy="415641"/>
          </a:xfrm>
          <a:prstGeom prst="roundRect">
            <a:avLst/>
          </a:prstGeom>
          <a:solidFill>
            <a:schemeClr val="tx1">
              <a:alpha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>
                <a:solidFill>
                  <a:srgbClr val="FFFF00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Myopia </a:t>
            </a:r>
            <a:r>
              <a:rPr lang="en-US" sz="2000" b="1" dirty="0">
                <a:solidFill>
                  <a:prstClr val="white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(Near sightedness)</a:t>
            </a:r>
          </a:p>
        </p:txBody>
      </p:sp>
    </p:spTree>
    <p:extLst>
      <p:ext uri="{BB962C8B-B14F-4D97-AF65-F5344CB8AC3E}">
        <p14:creationId xmlns:p14="http://schemas.microsoft.com/office/powerpoint/2010/main" val="429205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1" grpId="0" animBg="1"/>
      <p:bldP spid="16" grpId="0" animBg="1"/>
      <p:bldP spid="16" grpId="1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2" descr="D:\d drive\MJ WORK\Pooja mam (physics)\CBSE(VIII) Physics\Human eye\Raw file\human eye final 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06509"/>
            <a:ext cx="3860492" cy="289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84394" y="2482267"/>
            <a:ext cx="518010" cy="479328"/>
          </a:xfrm>
          <a:prstGeom prst="rect">
            <a:avLst/>
          </a:prstGeom>
          <a:scene3d>
            <a:camera prst="perspectiveFront" fov="3000000">
              <a:rot lat="83727" lon="2555795" rev="2227212"/>
            </a:camera>
            <a:lightRig rig="threePt" dir="t"/>
          </a:scene3d>
        </p:spPr>
      </p:pic>
      <p:sp>
        <p:nvSpPr>
          <p:cNvPr id="11" name="Rounded Rectangle 10"/>
          <p:cNvSpPr/>
          <p:nvPr/>
        </p:nvSpPr>
        <p:spPr>
          <a:xfrm>
            <a:off x="3608653" y="1193800"/>
            <a:ext cx="1388797" cy="312277"/>
          </a:xfrm>
          <a:prstGeom prst="roundRect">
            <a:avLst/>
          </a:prstGeom>
          <a:solidFill>
            <a:srgbClr val="000066">
              <a:alpha val="30196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Correction</a:t>
            </a:r>
            <a:endParaRPr lang="en-US" b="1" dirty="0">
              <a:solidFill>
                <a:prstClr val="white"/>
              </a:solidFill>
              <a:latin typeface="Leelawadee" pitchFamily="34" charset="-34"/>
              <a:ea typeface="Kozuka Mincho Pro B" pitchFamily="18" charset="-128"/>
              <a:cs typeface="Leelawadee" pitchFamily="34" charset="-34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5925" y="996764"/>
            <a:ext cx="3860493" cy="2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6" y="1823029"/>
            <a:ext cx="521208" cy="14345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80896" y="1982632"/>
            <a:ext cx="7529704" cy="954877"/>
            <a:chOff x="1080896" y="1982632"/>
            <a:chExt cx="7529704" cy="954877"/>
          </a:xfrm>
        </p:grpSpPr>
        <p:sp>
          <p:nvSpPr>
            <p:cNvPr id="6" name="Rectangle 5"/>
            <p:cNvSpPr/>
            <p:nvPr/>
          </p:nvSpPr>
          <p:spPr>
            <a:xfrm>
              <a:off x="1080896" y="2150910"/>
              <a:ext cx="4100701" cy="603720"/>
            </a:xfrm>
            <a:prstGeom prst="rect">
              <a:avLst/>
            </a:prstGeom>
            <a:gradFill flip="none" rotWithShape="1">
              <a:gsLst>
                <a:gs pos="74000">
                  <a:schemeClr val="bg1">
                    <a:lumMod val="85000"/>
                    <a:alpha val="51000"/>
                  </a:schemeClr>
                </a:gs>
                <a:gs pos="26000">
                  <a:srgbClr val="B9B9B9">
                    <a:alpha val="52000"/>
                  </a:srgbClr>
                </a:gs>
                <a:gs pos="0">
                  <a:schemeClr val="bg1">
                    <a:shade val="30000"/>
                    <a:satMod val="115000"/>
                    <a:alpha val="50000"/>
                  </a:schemeClr>
                </a:gs>
                <a:gs pos="47000">
                  <a:schemeClr val="bg1">
                    <a:alpha val="67000"/>
                  </a:schemeClr>
                </a:gs>
                <a:gs pos="99000">
                  <a:schemeClr val="bg1">
                    <a:lumMod val="75000"/>
                    <a:alpha val="48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Isosceles Triangle 16"/>
            <p:cNvSpPr/>
            <p:nvPr/>
          </p:nvSpPr>
          <p:spPr>
            <a:xfrm rot="5400000">
              <a:off x="7060820" y="1387729"/>
              <a:ext cx="954877" cy="2144683"/>
            </a:xfrm>
            <a:prstGeom prst="triangle">
              <a:avLst>
                <a:gd name="adj" fmla="val 55803"/>
              </a:avLst>
            </a:prstGeom>
            <a:gradFill flip="none" rotWithShape="1">
              <a:gsLst>
                <a:gs pos="74000">
                  <a:schemeClr val="bg1">
                    <a:lumMod val="85000"/>
                    <a:alpha val="51000"/>
                  </a:schemeClr>
                </a:gs>
                <a:gs pos="26000">
                  <a:srgbClr val="B9B9B9">
                    <a:alpha val="52000"/>
                  </a:srgbClr>
                </a:gs>
                <a:gs pos="0">
                  <a:schemeClr val="bg1">
                    <a:shade val="30000"/>
                    <a:satMod val="115000"/>
                    <a:alpha val="50000"/>
                  </a:schemeClr>
                </a:gs>
                <a:gs pos="47000">
                  <a:schemeClr val="bg1">
                    <a:alpha val="67000"/>
                  </a:schemeClr>
                </a:gs>
                <a:gs pos="99000">
                  <a:schemeClr val="bg1">
                    <a:lumMod val="75000"/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Trapezoid 15"/>
            <p:cNvSpPr/>
            <p:nvPr/>
          </p:nvSpPr>
          <p:spPr>
            <a:xfrm rot="16200000">
              <a:off x="5356861" y="1817360"/>
              <a:ext cx="944881" cy="1295408"/>
            </a:xfrm>
            <a:custGeom>
              <a:avLst/>
              <a:gdLst>
                <a:gd name="connsiteX0" fmla="*/ 0 w 1295401"/>
                <a:gd name="connsiteY0" fmla="*/ 1371602 h 1371602"/>
                <a:gd name="connsiteX1" fmla="*/ 323850 w 1295401"/>
                <a:gd name="connsiteY1" fmla="*/ 0 h 1371602"/>
                <a:gd name="connsiteX2" fmla="*/ 971551 w 1295401"/>
                <a:gd name="connsiteY2" fmla="*/ 0 h 1371602"/>
                <a:gd name="connsiteX3" fmla="*/ 1295401 w 1295401"/>
                <a:gd name="connsiteY3" fmla="*/ 1371602 h 1371602"/>
                <a:gd name="connsiteX4" fmla="*/ 0 w 1295401"/>
                <a:gd name="connsiteY4" fmla="*/ 1371602 h 1371602"/>
                <a:gd name="connsiteX0" fmla="*/ 0 w 1082043"/>
                <a:gd name="connsiteY0" fmla="*/ 1371602 h 1371602"/>
                <a:gd name="connsiteX1" fmla="*/ 323850 w 1082043"/>
                <a:gd name="connsiteY1" fmla="*/ 0 h 1371602"/>
                <a:gd name="connsiteX2" fmla="*/ 971551 w 1082043"/>
                <a:gd name="connsiteY2" fmla="*/ 0 h 1371602"/>
                <a:gd name="connsiteX3" fmla="*/ 1082043 w 1082043"/>
                <a:gd name="connsiteY3" fmla="*/ 1356365 h 1371602"/>
                <a:gd name="connsiteX4" fmla="*/ 0 w 1082043"/>
                <a:gd name="connsiteY4" fmla="*/ 1371602 h 1371602"/>
                <a:gd name="connsiteX0" fmla="*/ 0 w 944881"/>
                <a:gd name="connsiteY0" fmla="*/ 1386845 h 1386845"/>
                <a:gd name="connsiteX1" fmla="*/ 186688 w 944881"/>
                <a:gd name="connsiteY1" fmla="*/ 0 h 1386845"/>
                <a:gd name="connsiteX2" fmla="*/ 834389 w 944881"/>
                <a:gd name="connsiteY2" fmla="*/ 0 h 1386845"/>
                <a:gd name="connsiteX3" fmla="*/ 944881 w 944881"/>
                <a:gd name="connsiteY3" fmla="*/ 1356365 h 1386845"/>
                <a:gd name="connsiteX4" fmla="*/ 0 w 944881"/>
                <a:gd name="connsiteY4" fmla="*/ 1386845 h 1386845"/>
                <a:gd name="connsiteX0" fmla="*/ 0 w 929641"/>
                <a:gd name="connsiteY0" fmla="*/ 1386845 h 1386845"/>
                <a:gd name="connsiteX1" fmla="*/ 186688 w 929641"/>
                <a:gd name="connsiteY1" fmla="*/ 0 h 1386845"/>
                <a:gd name="connsiteX2" fmla="*/ 834389 w 929641"/>
                <a:gd name="connsiteY2" fmla="*/ 0 h 1386845"/>
                <a:gd name="connsiteX3" fmla="*/ 929641 w 929641"/>
                <a:gd name="connsiteY3" fmla="*/ 1325885 h 1386845"/>
                <a:gd name="connsiteX4" fmla="*/ 0 w 929641"/>
                <a:gd name="connsiteY4" fmla="*/ 1386845 h 1386845"/>
                <a:gd name="connsiteX0" fmla="*/ 0 w 868681"/>
                <a:gd name="connsiteY0" fmla="*/ 1341125 h 1341125"/>
                <a:gd name="connsiteX1" fmla="*/ 125728 w 868681"/>
                <a:gd name="connsiteY1" fmla="*/ 0 h 1341125"/>
                <a:gd name="connsiteX2" fmla="*/ 773429 w 868681"/>
                <a:gd name="connsiteY2" fmla="*/ 0 h 1341125"/>
                <a:gd name="connsiteX3" fmla="*/ 868681 w 868681"/>
                <a:gd name="connsiteY3" fmla="*/ 1325885 h 1341125"/>
                <a:gd name="connsiteX4" fmla="*/ 0 w 868681"/>
                <a:gd name="connsiteY4" fmla="*/ 1341125 h 1341125"/>
                <a:gd name="connsiteX0" fmla="*/ 0 w 899161"/>
                <a:gd name="connsiteY0" fmla="*/ 1386845 h 1386845"/>
                <a:gd name="connsiteX1" fmla="*/ 156208 w 899161"/>
                <a:gd name="connsiteY1" fmla="*/ 0 h 1386845"/>
                <a:gd name="connsiteX2" fmla="*/ 803909 w 899161"/>
                <a:gd name="connsiteY2" fmla="*/ 0 h 1386845"/>
                <a:gd name="connsiteX3" fmla="*/ 899161 w 899161"/>
                <a:gd name="connsiteY3" fmla="*/ 1325885 h 1386845"/>
                <a:gd name="connsiteX4" fmla="*/ 0 w 899161"/>
                <a:gd name="connsiteY4" fmla="*/ 1386845 h 1386845"/>
                <a:gd name="connsiteX0" fmla="*/ 0 w 944881"/>
                <a:gd name="connsiteY0" fmla="*/ 1386845 h 1402085"/>
                <a:gd name="connsiteX1" fmla="*/ 156208 w 944881"/>
                <a:gd name="connsiteY1" fmla="*/ 0 h 1402085"/>
                <a:gd name="connsiteX2" fmla="*/ 803909 w 944881"/>
                <a:gd name="connsiteY2" fmla="*/ 0 h 1402085"/>
                <a:gd name="connsiteX3" fmla="*/ 944881 w 944881"/>
                <a:gd name="connsiteY3" fmla="*/ 1402085 h 1402085"/>
                <a:gd name="connsiteX4" fmla="*/ 0 w 944881"/>
                <a:gd name="connsiteY4" fmla="*/ 1386845 h 140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881" h="1402085">
                  <a:moveTo>
                    <a:pt x="0" y="1386845"/>
                  </a:moveTo>
                  <a:lnTo>
                    <a:pt x="156208" y="0"/>
                  </a:lnTo>
                  <a:lnTo>
                    <a:pt x="803909" y="0"/>
                  </a:lnTo>
                  <a:lnTo>
                    <a:pt x="944881" y="1402085"/>
                  </a:lnTo>
                  <a:lnTo>
                    <a:pt x="0" y="1386845"/>
                  </a:lnTo>
                  <a:close/>
                </a:path>
              </a:pathLst>
            </a:custGeom>
            <a:gradFill flip="none" rotWithShape="1">
              <a:gsLst>
                <a:gs pos="74000">
                  <a:schemeClr val="bg1">
                    <a:lumMod val="85000"/>
                    <a:alpha val="51000"/>
                  </a:schemeClr>
                </a:gs>
                <a:gs pos="26000">
                  <a:srgbClr val="B9B9B9">
                    <a:alpha val="52000"/>
                  </a:srgbClr>
                </a:gs>
                <a:gs pos="0">
                  <a:schemeClr val="bg1">
                    <a:shade val="30000"/>
                    <a:satMod val="115000"/>
                    <a:alpha val="50000"/>
                  </a:schemeClr>
                </a:gs>
                <a:gs pos="47000">
                  <a:schemeClr val="bg1">
                    <a:alpha val="67000"/>
                  </a:schemeClr>
                </a:gs>
                <a:gs pos="99000">
                  <a:schemeClr val="bg1">
                    <a:lumMod val="75000"/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87924" y="1581150"/>
            <a:ext cx="574676" cy="1765300"/>
            <a:chOff x="4987923" y="2406650"/>
            <a:chExt cx="574676" cy="1765300"/>
          </a:xfrm>
        </p:grpSpPr>
        <p:sp>
          <p:nvSpPr>
            <p:cNvPr id="14" name="Freeform 13"/>
            <p:cNvSpPr/>
            <p:nvPr/>
          </p:nvSpPr>
          <p:spPr>
            <a:xfrm>
              <a:off x="4987923" y="2406650"/>
              <a:ext cx="574675" cy="1765300"/>
            </a:xfrm>
            <a:custGeom>
              <a:avLst/>
              <a:gdLst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675" h="1765300">
                  <a:moveTo>
                    <a:pt x="9525" y="1765300"/>
                  </a:moveTo>
                  <a:lnTo>
                    <a:pt x="574675" y="1762125"/>
                  </a:lnTo>
                  <a:cubicBezTo>
                    <a:pt x="331258" y="1139825"/>
                    <a:pt x="437092" y="409575"/>
                    <a:pt x="568325" y="0"/>
                  </a:cubicBezTo>
                  <a:lnTo>
                    <a:pt x="0" y="0"/>
                  </a:lnTo>
                  <a:cubicBezTo>
                    <a:pt x="180975" y="353483"/>
                    <a:pt x="222250" y="1310217"/>
                    <a:pt x="9525" y="1765300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rgbClr val="00FFFF">
                    <a:alpha val="30000"/>
                  </a:srgbClr>
                </a:gs>
                <a:gs pos="27000">
                  <a:srgbClr val="66FFFF">
                    <a:alpha val="29804"/>
                  </a:srgbClr>
                </a:gs>
                <a:gs pos="0">
                  <a:srgbClr val="00FFFF">
                    <a:alpha val="40000"/>
                  </a:srgbClr>
                </a:gs>
                <a:gs pos="50000">
                  <a:schemeClr val="bg1">
                    <a:alpha val="67000"/>
                  </a:schemeClr>
                </a:gs>
                <a:gs pos="99000">
                  <a:srgbClr val="00FFFF">
                    <a:alpha val="40000"/>
                  </a:srgbClr>
                </a:gs>
              </a:gsLst>
              <a:lin ang="10800000" scaled="1"/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987924" y="2406650"/>
              <a:ext cx="574675" cy="1762011"/>
            </a:xfrm>
            <a:custGeom>
              <a:avLst/>
              <a:gdLst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  <a:gd name="connsiteX0" fmla="*/ 9525 w 574675"/>
                <a:gd name="connsiteY0" fmla="*/ 1765300 h 1765300"/>
                <a:gd name="connsiteX1" fmla="*/ 574675 w 574675"/>
                <a:gd name="connsiteY1" fmla="*/ 1762125 h 1765300"/>
                <a:gd name="connsiteX2" fmla="*/ 568325 w 574675"/>
                <a:gd name="connsiteY2" fmla="*/ 0 h 1765300"/>
                <a:gd name="connsiteX3" fmla="*/ 0 w 574675"/>
                <a:gd name="connsiteY3" fmla="*/ 0 h 1765300"/>
                <a:gd name="connsiteX4" fmla="*/ 9525 w 574675"/>
                <a:gd name="connsiteY4" fmla="*/ 176530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675" h="1765300">
                  <a:moveTo>
                    <a:pt x="9525" y="1765300"/>
                  </a:moveTo>
                  <a:lnTo>
                    <a:pt x="574675" y="1762125"/>
                  </a:lnTo>
                  <a:cubicBezTo>
                    <a:pt x="331258" y="1139825"/>
                    <a:pt x="437092" y="409575"/>
                    <a:pt x="568325" y="0"/>
                  </a:cubicBezTo>
                  <a:lnTo>
                    <a:pt x="0" y="0"/>
                  </a:lnTo>
                  <a:cubicBezTo>
                    <a:pt x="180975" y="353483"/>
                    <a:pt x="222250" y="1310217"/>
                    <a:pt x="9525" y="1765300"/>
                  </a:cubicBezTo>
                  <a:close/>
                </a:path>
              </a:pathLst>
            </a:custGeom>
            <a:gradFill flip="none" rotWithShape="1">
              <a:gsLst>
                <a:gs pos="74000">
                  <a:srgbClr val="9966FF">
                    <a:alpha val="36863"/>
                  </a:srgbClr>
                </a:gs>
                <a:gs pos="27000">
                  <a:srgbClr val="9966FF">
                    <a:alpha val="29804"/>
                  </a:srgbClr>
                </a:gs>
                <a:gs pos="0">
                  <a:srgbClr val="6600CC">
                    <a:alpha val="35686"/>
                  </a:srgbClr>
                </a:gs>
                <a:gs pos="50000">
                  <a:schemeClr val="bg1">
                    <a:alpha val="67000"/>
                  </a:schemeClr>
                </a:gs>
                <a:gs pos="99000">
                  <a:srgbClr val="6600CC">
                    <a:alpha val="38824"/>
                  </a:srgbClr>
                </a:gs>
              </a:gsLst>
              <a:lin ang="10800000" scaled="1"/>
              <a:tileRect/>
            </a:gradFill>
            <a:ln w="635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74716" y="2097054"/>
            <a:ext cx="235884" cy="649224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457200" y="3868208"/>
            <a:ext cx="5106783" cy="608542"/>
          </a:xfrm>
          <a:prstGeom prst="roundRect">
            <a:avLst/>
          </a:prstGeom>
          <a:solidFill>
            <a:schemeClr val="tx1">
              <a:alpha val="50196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Leelawadee" pitchFamily="34" charset="-34"/>
                <a:ea typeface="Kozuka Mincho Pro B" pitchFamily="18" charset="-128"/>
                <a:cs typeface="Leelawadee" pitchFamily="34" charset="-34"/>
              </a:rPr>
              <a:t>This defect can be corrected by using a concave (diverging) lens of appropriate focal length.</a:t>
            </a:r>
            <a:endParaRPr lang="en-US" sz="1600" b="1" dirty="0">
              <a:solidFill>
                <a:prstClr val="white"/>
              </a:solidFill>
              <a:latin typeface="Leelawadee" pitchFamily="34" charset="-34"/>
              <a:ea typeface="Kozuka Mincho Pro B" pitchFamily="18" charset="-128"/>
              <a:cs typeface="Leelawadee" pitchFamily="34" charset="-34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81000" y="382200"/>
            <a:ext cx="4013200" cy="415641"/>
          </a:xfrm>
          <a:prstGeom prst="roundRect">
            <a:avLst/>
          </a:prstGeom>
          <a:solidFill>
            <a:schemeClr val="tx1">
              <a:alpha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>
                <a:solidFill>
                  <a:srgbClr val="FFFF00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Myopia </a:t>
            </a:r>
            <a:r>
              <a:rPr lang="en-US" sz="2000" b="1" dirty="0">
                <a:solidFill>
                  <a:prstClr val="white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(Near sightedness)</a:t>
            </a:r>
          </a:p>
        </p:txBody>
      </p:sp>
    </p:spTree>
    <p:extLst>
      <p:ext uri="{BB962C8B-B14F-4D97-AF65-F5344CB8AC3E}">
        <p14:creationId xmlns:p14="http://schemas.microsoft.com/office/powerpoint/2010/main" val="162816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1852" y="3447498"/>
            <a:ext cx="2144663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2505" y="2014692"/>
            <a:ext cx="2144663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d drive\MJ WORK\Pooja mam (physics)\CBSE(VIII) Physics\Human eye\Raw file\human eye final 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505" y="555428"/>
            <a:ext cx="2179147" cy="163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25"/>
          <p:cNvGrpSpPr/>
          <p:nvPr/>
        </p:nvGrpSpPr>
        <p:grpSpPr>
          <a:xfrm>
            <a:off x="5107081" y="1190088"/>
            <a:ext cx="1732608" cy="404382"/>
            <a:chOff x="3221871" y="2667000"/>
            <a:chExt cx="2957949" cy="610389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12" name="Group 32"/>
            <p:cNvGrpSpPr/>
            <p:nvPr/>
          </p:nvGrpSpPr>
          <p:grpSpPr>
            <a:xfrm flipH="1">
              <a:off x="3221871" y="2667000"/>
              <a:ext cx="2957949" cy="610389"/>
              <a:chOff x="5638795" y="2667000"/>
              <a:chExt cx="2957949" cy="610389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rot="10800000" flipH="1">
                <a:off x="5638799" y="2973388"/>
                <a:ext cx="295794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638795" y="2667000"/>
                <a:ext cx="2957949" cy="30638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5638797" y="2973387"/>
                <a:ext cx="2957947" cy="304002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/>
            <p:cNvCxnSpPr/>
            <p:nvPr/>
          </p:nvCxnSpPr>
          <p:spPr>
            <a:xfrm rot="360000">
              <a:off x="4995715" y="3162971"/>
              <a:ext cx="47971" cy="0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935984" y="2975627"/>
              <a:ext cx="9144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960000" flipV="1">
              <a:off x="4944116" y="2768464"/>
              <a:ext cx="136805" cy="43747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25"/>
          <p:cNvGrpSpPr/>
          <p:nvPr/>
        </p:nvGrpSpPr>
        <p:grpSpPr>
          <a:xfrm>
            <a:off x="5098372" y="4080230"/>
            <a:ext cx="984568" cy="404787"/>
            <a:chOff x="3221870" y="2667000"/>
            <a:chExt cx="2957948" cy="61100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145" name="Group 32"/>
            <p:cNvGrpSpPr/>
            <p:nvPr/>
          </p:nvGrpSpPr>
          <p:grpSpPr>
            <a:xfrm flipH="1">
              <a:off x="3221870" y="2667000"/>
              <a:ext cx="2957948" cy="610388"/>
              <a:chOff x="5638797" y="2667000"/>
              <a:chExt cx="2957948" cy="610388"/>
            </a:xfrm>
          </p:grpSpPr>
          <p:cxnSp>
            <p:nvCxnSpPr>
              <p:cNvPr id="149" name="Straight Connector 148"/>
              <p:cNvCxnSpPr/>
              <p:nvPr/>
            </p:nvCxnSpPr>
            <p:spPr>
              <a:xfrm rot="10800000" flipH="1">
                <a:off x="5638799" y="2973388"/>
                <a:ext cx="295794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5638797" y="2667000"/>
                <a:ext cx="295794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5638797" y="3277388"/>
                <a:ext cx="2957948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Straight Connector 145"/>
            <p:cNvCxnSpPr/>
            <p:nvPr/>
          </p:nvCxnSpPr>
          <p:spPr>
            <a:xfrm>
              <a:off x="4979452" y="3278001"/>
              <a:ext cx="47972" cy="0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4935984" y="2975627"/>
              <a:ext cx="9144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4935984" y="2668428"/>
              <a:ext cx="9144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109"/>
          <p:cNvGrpSpPr/>
          <p:nvPr/>
        </p:nvGrpSpPr>
        <p:grpSpPr>
          <a:xfrm>
            <a:off x="6806298" y="4019548"/>
            <a:ext cx="1066685" cy="511971"/>
            <a:chOff x="7254623" y="5032954"/>
            <a:chExt cx="1756612" cy="93757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45" name="Group 95"/>
            <p:cNvGrpSpPr/>
            <p:nvPr/>
          </p:nvGrpSpPr>
          <p:grpSpPr>
            <a:xfrm>
              <a:off x="7254623" y="5032954"/>
              <a:ext cx="1751232" cy="490340"/>
              <a:chOff x="4017103" y="2482193"/>
              <a:chExt cx="1751232" cy="49034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4017103" y="2482193"/>
                <a:ext cx="1751232" cy="485978"/>
                <a:chOff x="5624928" y="2482193"/>
                <a:chExt cx="1751232" cy="485978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638801" y="2968171"/>
                  <a:ext cx="1737359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5624928" y="2482193"/>
                  <a:ext cx="1734125" cy="482623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>
              <a:xfrm>
                <a:off x="4691996" y="2662316"/>
                <a:ext cx="89777" cy="23214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648200" y="2970945"/>
                <a:ext cx="91440" cy="1588"/>
              </a:xfrm>
              <a:prstGeom prst="line">
                <a:avLst/>
              </a:prstGeom>
              <a:ln w="25400">
                <a:solidFill>
                  <a:schemeClr val="bg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Connector 45"/>
            <p:cNvCxnSpPr/>
            <p:nvPr/>
          </p:nvCxnSpPr>
          <p:spPr>
            <a:xfrm flipV="1">
              <a:off x="7290808" y="5533768"/>
              <a:ext cx="1720427" cy="43675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7899785" y="5797623"/>
              <a:ext cx="89777" cy="17441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33"/>
          <p:cNvGrpSpPr/>
          <p:nvPr/>
        </p:nvGrpSpPr>
        <p:grpSpPr>
          <a:xfrm>
            <a:off x="6832669" y="1193265"/>
            <a:ext cx="996951" cy="403860"/>
            <a:chOff x="4030975" y="2667000"/>
            <a:chExt cx="1524000" cy="609600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60" name="Group 32"/>
            <p:cNvGrpSpPr/>
            <p:nvPr/>
          </p:nvGrpSpPr>
          <p:grpSpPr>
            <a:xfrm>
              <a:off x="4030975" y="2667000"/>
              <a:ext cx="1524000" cy="609600"/>
              <a:chOff x="5638800" y="2667000"/>
              <a:chExt cx="1524000" cy="609600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5638800" y="2971800"/>
                <a:ext cx="1524000" cy="1588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5638800" y="2667000"/>
                <a:ext cx="1524000" cy="30480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5638800" y="2971800"/>
                <a:ext cx="1524000" cy="30480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Connector 60"/>
            <p:cNvCxnSpPr/>
            <p:nvPr/>
          </p:nvCxnSpPr>
          <p:spPr>
            <a:xfrm rot="600000">
              <a:off x="4648033" y="2797672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648200" y="2970212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21000000" flipV="1">
              <a:off x="4646741" y="3145506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25"/>
          <p:cNvGrpSpPr/>
          <p:nvPr/>
        </p:nvGrpSpPr>
        <p:grpSpPr>
          <a:xfrm>
            <a:off x="5098372" y="2636607"/>
            <a:ext cx="1734423" cy="404787"/>
            <a:chOff x="3221870" y="2667000"/>
            <a:chExt cx="2957948" cy="61100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125" name="Group 32"/>
            <p:cNvGrpSpPr/>
            <p:nvPr/>
          </p:nvGrpSpPr>
          <p:grpSpPr>
            <a:xfrm flipH="1">
              <a:off x="3221870" y="2667000"/>
              <a:ext cx="2957948" cy="610388"/>
              <a:chOff x="5638797" y="2667000"/>
              <a:chExt cx="2957948" cy="610388"/>
            </a:xfrm>
          </p:grpSpPr>
          <p:cxnSp>
            <p:nvCxnSpPr>
              <p:cNvPr id="129" name="Straight Connector 128"/>
              <p:cNvCxnSpPr/>
              <p:nvPr/>
            </p:nvCxnSpPr>
            <p:spPr>
              <a:xfrm rot="10800000" flipH="1">
                <a:off x="5638799" y="2973388"/>
                <a:ext cx="2957945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5638797" y="2667000"/>
                <a:ext cx="295794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5638797" y="3277388"/>
                <a:ext cx="2957948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Straight Connector 125"/>
            <p:cNvCxnSpPr/>
            <p:nvPr/>
          </p:nvCxnSpPr>
          <p:spPr>
            <a:xfrm>
              <a:off x="4979452" y="3278001"/>
              <a:ext cx="47972" cy="0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935984" y="2975627"/>
              <a:ext cx="9144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4935984" y="2668428"/>
              <a:ext cx="91440" cy="0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33"/>
          <p:cNvGrpSpPr/>
          <p:nvPr/>
        </p:nvGrpSpPr>
        <p:grpSpPr>
          <a:xfrm>
            <a:off x="6825775" y="2636612"/>
            <a:ext cx="1221106" cy="403861"/>
            <a:chOff x="4030975" y="2667000"/>
            <a:chExt cx="1866657" cy="609601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133" name="Group 32"/>
            <p:cNvGrpSpPr/>
            <p:nvPr/>
          </p:nvGrpSpPr>
          <p:grpSpPr>
            <a:xfrm>
              <a:off x="4030975" y="2667000"/>
              <a:ext cx="1866657" cy="609601"/>
              <a:chOff x="5638800" y="2667000"/>
              <a:chExt cx="1866657" cy="609601"/>
            </a:xfrm>
          </p:grpSpPr>
          <p:cxnSp>
            <p:nvCxnSpPr>
              <p:cNvPr id="137" name="Straight Connector 136"/>
              <p:cNvCxnSpPr/>
              <p:nvPr/>
            </p:nvCxnSpPr>
            <p:spPr>
              <a:xfrm>
                <a:off x="5638800" y="2971800"/>
                <a:ext cx="1866657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5638800" y="2667000"/>
                <a:ext cx="1866657" cy="377645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V="1">
                <a:off x="5638800" y="2896079"/>
                <a:ext cx="1861804" cy="380522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4" name="Straight Connector 133"/>
            <p:cNvCxnSpPr/>
            <p:nvPr/>
          </p:nvCxnSpPr>
          <p:spPr>
            <a:xfrm rot="600000">
              <a:off x="4648033" y="2797672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4648200" y="2970212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21000000" flipV="1">
              <a:off x="4646741" y="3145506"/>
              <a:ext cx="9144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Freeform 151"/>
          <p:cNvSpPr/>
          <p:nvPr/>
        </p:nvSpPr>
        <p:spPr>
          <a:xfrm>
            <a:off x="5841211" y="3709062"/>
            <a:ext cx="431762" cy="1097950"/>
          </a:xfrm>
          <a:custGeom>
            <a:avLst/>
            <a:gdLst>
              <a:gd name="connsiteX0" fmla="*/ 9525 w 574675"/>
              <a:gd name="connsiteY0" fmla="*/ 1765300 h 1765300"/>
              <a:gd name="connsiteX1" fmla="*/ 574675 w 574675"/>
              <a:gd name="connsiteY1" fmla="*/ 1762125 h 1765300"/>
              <a:gd name="connsiteX2" fmla="*/ 568325 w 574675"/>
              <a:gd name="connsiteY2" fmla="*/ 0 h 1765300"/>
              <a:gd name="connsiteX3" fmla="*/ 0 w 574675"/>
              <a:gd name="connsiteY3" fmla="*/ 0 h 1765300"/>
              <a:gd name="connsiteX4" fmla="*/ 9525 w 574675"/>
              <a:gd name="connsiteY4" fmla="*/ 1765300 h 1765300"/>
              <a:gd name="connsiteX0" fmla="*/ 9525 w 574675"/>
              <a:gd name="connsiteY0" fmla="*/ 1765300 h 1765300"/>
              <a:gd name="connsiteX1" fmla="*/ 574675 w 574675"/>
              <a:gd name="connsiteY1" fmla="*/ 1762125 h 1765300"/>
              <a:gd name="connsiteX2" fmla="*/ 568325 w 574675"/>
              <a:gd name="connsiteY2" fmla="*/ 0 h 1765300"/>
              <a:gd name="connsiteX3" fmla="*/ 0 w 574675"/>
              <a:gd name="connsiteY3" fmla="*/ 0 h 1765300"/>
              <a:gd name="connsiteX4" fmla="*/ 9525 w 574675"/>
              <a:gd name="connsiteY4" fmla="*/ 1765300 h 1765300"/>
              <a:gd name="connsiteX0" fmla="*/ 9525 w 574675"/>
              <a:gd name="connsiteY0" fmla="*/ 1765300 h 1765300"/>
              <a:gd name="connsiteX1" fmla="*/ 574675 w 574675"/>
              <a:gd name="connsiteY1" fmla="*/ 1762125 h 1765300"/>
              <a:gd name="connsiteX2" fmla="*/ 568325 w 574675"/>
              <a:gd name="connsiteY2" fmla="*/ 0 h 1765300"/>
              <a:gd name="connsiteX3" fmla="*/ 0 w 574675"/>
              <a:gd name="connsiteY3" fmla="*/ 0 h 1765300"/>
              <a:gd name="connsiteX4" fmla="*/ 9525 w 574675"/>
              <a:gd name="connsiteY4" fmla="*/ 1765300 h 1765300"/>
              <a:gd name="connsiteX0" fmla="*/ 9525 w 574675"/>
              <a:gd name="connsiteY0" fmla="*/ 1765300 h 1765300"/>
              <a:gd name="connsiteX1" fmla="*/ 574675 w 574675"/>
              <a:gd name="connsiteY1" fmla="*/ 1762125 h 1765300"/>
              <a:gd name="connsiteX2" fmla="*/ 568325 w 574675"/>
              <a:gd name="connsiteY2" fmla="*/ 0 h 1765300"/>
              <a:gd name="connsiteX3" fmla="*/ 0 w 574675"/>
              <a:gd name="connsiteY3" fmla="*/ 0 h 1765300"/>
              <a:gd name="connsiteX4" fmla="*/ 9525 w 574675"/>
              <a:gd name="connsiteY4" fmla="*/ 1765300 h 1765300"/>
              <a:gd name="connsiteX0" fmla="*/ 9525 w 574675"/>
              <a:gd name="connsiteY0" fmla="*/ 1765300 h 1765300"/>
              <a:gd name="connsiteX1" fmla="*/ 574675 w 574675"/>
              <a:gd name="connsiteY1" fmla="*/ 1762125 h 1765300"/>
              <a:gd name="connsiteX2" fmla="*/ 568325 w 574675"/>
              <a:gd name="connsiteY2" fmla="*/ 0 h 1765300"/>
              <a:gd name="connsiteX3" fmla="*/ 0 w 574675"/>
              <a:gd name="connsiteY3" fmla="*/ 0 h 1765300"/>
              <a:gd name="connsiteX4" fmla="*/ 9525 w 574675"/>
              <a:gd name="connsiteY4" fmla="*/ 1765300 h 1765300"/>
              <a:gd name="connsiteX0" fmla="*/ 9525 w 574675"/>
              <a:gd name="connsiteY0" fmla="*/ 1765300 h 1765300"/>
              <a:gd name="connsiteX1" fmla="*/ 574675 w 574675"/>
              <a:gd name="connsiteY1" fmla="*/ 1762125 h 1765300"/>
              <a:gd name="connsiteX2" fmla="*/ 568325 w 574675"/>
              <a:gd name="connsiteY2" fmla="*/ 0 h 1765300"/>
              <a:gd name="connsiteX3" fmla="*/ 0 w 574675"/>
              <a:gd name="connsiteY3" fmla="*/ 0 h 1765300"/>
              <a:gd name="connsiteX4" fmla="*/ 9525 w 574675"/>
              <a:gd name="connsiteY4" fmla="*/ 1765300 h 1765300"/>
              <a:gd name="connsiteX0" fmla="*/ 9525 w 574675"/>
              <a:gd name="connsiteY0" fmla="*/ 1765300 h 1765300"/>
              <a:gd name="connsiteX1" fmla="*/ 574675 w 574675"/>
              <a:gd name="connsiteY1" fmla="*/ 1762125 h 1765300"/>
              <a:gd name="connsiteX2" fmla="*/ 568325 w 574675"/>
              <a:gd name="connsiteY2" fmla="*/ 0 h 1765300"/>
              <a:gd name="connsiteX3" fmla="*/ 0 w 574675"/>
              <a:gd name="connsiteY3" fmla="*/ 0 h 1765300"/>
              <a:gd name="connsiteX4" fmla="*/ 9525 w 574675"/>
              <a:gd name="connsiteY4" fmla="*/ 1765300 h 1765300"/>
              <a:gd name="connsiteX0" fmla="*/ 9525 w 574675"/>
              <a:gd name="connsiteY0" fmla="*/ 1765300 h 1765300"/>
              <a:gd name="connsiteX1" fmla="*/ 574675 w 574675"/>
              <a:gd name="connsiteY1" fmla="*/ 1762125 h 1765300"/>
              <a:gd name="connsiteX2" fmla="*/ 568325 w 574675"/>
              <a:gd name="connsiteY2" fmla="*/ 0 h 1765300"/>
              <a:gd name="connsiteX3" fmla="*/ 0 w 574675"/>
              <a:gd name="connsiteY3" fmla="*/ 0 h 1765300"/>
              <a:gd name="connsiteX4" fmla="*/ 9525 w 574675"/>
              <a:gd name="connsiteY4" fmla="*/ 1765300 h 1765300"/>
              <a:gd name="connsiteX0" fmla="*/ 9525 w 574675"/>
              <a:gd name="connsiteY0" fmla="*/ 1765300 h 1765300"/>
              <a:gd name="connsiteX1" fmla="*/ 574675 w 574675"/>
              <a:gd name="connsiteY1" fmla="*/ 1762125 h 1765300"/>
              <a:gd name="connsiteX2" fmla="*/ 568325 w 574675"/>
              <a:gd name="connsiteY2" fmla="*/ 0 h 1765300"/>
              <a:gd name="connsiteX3" fmla="*/ 0 w 574675"/>
              <a:gd name="connsiteY3" fmla="*/ 0 h 1765300"/>
              <a:gd name="connsiteX4" fmla="*/ 9525 w 574675"/>
              <a:gd name="connsiteY4" fmla="*/ 176530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75" h="1765300">
                <a:moveTo>
                  <a:pt x="9525" y="1765300"/>
                </a:moveTo>
                <a:lnTo>
                  <a:pt x="574675" y="1762125"/>
                </a:lnTo>
                <a:cubicBezTo>
                  <a:pt x="331258" y="1139825"/>
                  <a:pt x="437092" y="409575"/>
                  <a:pt x="568325" y="0"/>
                </a:cubicBezTo>
                <a:lnTo>
                  <a:pt x="0" y="0"/>
                </a:lnTo>
                <a:cubicBezTo>
                  <a:pt x="180975" y="353483"/>
                  <a:pt x="222250" y="1310217"/>
                  <a:pt x="9525" y="1765300"/>
                </a:cubicBezTo>
                <a:close/>
              </a:path>
            </a:pathLst>
          </a:custGeom>
          <a:gradFill flip="none" rotWithShape="1">
            <a:gsLst>
              <a:gs pos="74000">
                <a:srgbClr val="9966FF">
                  <a:alpha val="36863"/>
                </a:srgbClr>
              </a:gs>
              <a:gs pos="27000">
                <a:srgbClr val="9966FF">
                  <a:alpha val="29804"/>
                </a:srgbClr>
              </a:gs>
              <a:gs pos="0">
                <a:srgbClr val="6600CC">
                  <a:alpha val="35686"/>
                </a:srgbClr>
              </a:gs>
              <a:gs pos="50000">
                <a:schemeClr val="bg1">
                  <a:alpha val="67000"/>
                </a:schemeClr>
              </a:gs>
              <a:gs pos="99000">
                <a:srgbClr val="6600CC">
                  <a:alpha val="38824"/>
                </a:srgbClr>
              </a:gs>
            </a:gsLst>
            <a:lin ang="10800000" scaled="1"/>
            <a:tileRect/>
          </a:gradFill>
          <a:ln w="3175">
            <a:solidFill>
              <a:srgbClr val="FFFFFF">
                <a:alpha val="40000"/>
              </a:srgb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38" y="827161"/>
            <a:ext cx="328252" cy="903447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66950"/>
            <a:ext cx="328252" cy="903447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709062"/>
            <a:ext cx="328252" cy="903447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52749" y="1156731"/>
            <a:ext cx="179873" cy="495068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91102" y="2570891"/>
            <a:ext cx="193503" cy="532574"/>
          </a:xfrm>
          <a:prstGeom prst="rect">
            <a:avLst/>
          </a:prstGeom>
          <a:effectLst/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38329" y="4073446"/>
            <a:ext cx="200093" cy="55071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 bwMode="auto">
          <a:xfrm>
            <a:off x="30480" y="1740753"/>
            <a:ext cx="3291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The light rays from a distant </a:t>
            </a: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object, </a:t>
            </a:r>
            <a:r>
              <a:rPr lang="en-US" sz="1600" b="1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get converged at a point in front of the retina</a:t>
            </a:r>
          </a:p>
        </p:txBody>
      </p:sp>
      <p:sp>
        <p:nvSpPr>
          <p:cNvPr id="80" name="TextBox 79"/>
          <p:cNvSpPr txBox="1"/>
          <p:nvPr/>
        </p:nvSpPr>
        <p:spPr bwMode="auto">
          <a:xfrm>
            <a:off x="76200" y="923035"/>
            <a:ext cx="1888064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Nearby </a:t>
            </a:r>
            <a:r>
              <a:rPr lang="en-US" sz="1600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objects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2855554" y="929399"/>
            <a:ext cx="784754" cy="369332"/>
          </a:xfrm>
          <a:prstGeom prst="rightArrow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C</a:t>
            </a: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lear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78" name="TextBox 77"/>
          <p:cNvSpPr txBox="1"/>
          <p:nvPr/>
        </p:nvSpPr>
        <p:spPr bwMode="auto">
          <a:xfrm>
            <a:off x="76200" y="1211818"/>
            <a:ext cx="1887628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Faraway </a:t>
            </a:r>
            <a:r>
              <a:rPr lang="en-US" sz="1600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objects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2846613" y="1211817"/>
            <a:ext cx="1098851" cy="369332"/>
          </a:xfrm>
          <a:prstGeom prst="rightArrow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U</a:t>
            </a: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nclear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83" name="TextBox 82"/>
          <p:cNvSpPr txBox="1"/>
          <p:nvPr/>
        </p:nvSpPr>
        <p:spPr bwMode="auto">
          <a:xfrm>
            <a:off x="30480" y="3790950"/>
            <a:ext cx="3291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accent3">
                    <a:lumMod val="60000"/>
                    <a:lumOff val="40000"/>
                  </a:schemeClr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Corrected using </a:t>
            </a:r>
            <a:r>
              <a:rPr lang="en-US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a </a:t>
            </a:r>
            <a:r>
              <a:rPr lang="en-US" i="1" dirty="0" smtClean="0">
                <a:solidFill>
                  <a:srgbClr val="FFFF00"/>
                </a:solidFill>
                <a:latin typeface="Leelawadee" pitchFamily="34" charset="-34"/>
                <a:cs typeface="Leelawadee" pitchFamily="34" charset="-34"/>
              </a:rPr>
              <a:t>CONCAVE</a:t>
            </a:r>
            <a:r>
              <a:rPr lang="en-US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 (diverging</a:t>
            </a:r>
            <a:r>
              <a:rPr lang="en-US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) lens of appropriate focal length.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766574" y="1114065"/>
            <a:ext cx="990599" cy="147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1766574" y="1397780"/>
            <a:ext cx="990599" cy="147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75" name="Picture 4" descr="C:\Users\INK\Desktop\001b77c46b01172c4de406.gif" hidden="1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3914" y="0"/>
            <a:ext cx="95379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 bwMode="auto">
          <a:xfrm>
            <a:off x="30126" y="2672037"/>
            <a:ext cx="3291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This defect may arise due </a:t>
            </a: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to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84" name="TextBox 83"/>
          <p:cNvSpPr txBox="1"/>
          <p:nvPr/>
        </p:nvSpPr>
        <p:spPr bwMode="auto">
          <a:xfrm>
            <a:off x="30126" y="2946693"/>
            <a:ext cx="3291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1. </a:t>
            </a:r>
            <a:r>
              <a:rPr lang="en-US" sz="1600" b="1" dirty="0" smtClean="0">
                <a:solidFill>
                  <a:srgbClr val="FFFF00"/>
                </a:solidFill>
                <a:latin typeface="Leelawadee" pitchFamily="34" charset="-34"/>
                <a:cs typeface="Leelawadee" pitchFamily="34" charset="-34"/>
              </a:rPr>
              <a:t>Elongation </a:t>
            </a:r>
            <a:r>
              <a:rPr lang="en-US" sz="1600" b="1" dirty="0">
                <a:solidFill>
                  <a:srgbClr val="FFFF00"/>
                </a:solidFill>
                <a:latin typeface="Leelawadee" pitchFamily="34" charset="-34"/>
                <a:cs typeface="Leelawadee" pitchFamily="34" charset="-34"/>
              </a:rPr>
              <a:t>of the </a:t>
            </a:r>
            <a:r>
              <a:rPr lang="en-US" sz="1600" b="1" dirty="0" smtClean="0">
                <a:solidFill>
                  <a:srgbClr val="FFFF00"/>
                </a:solidFill>
                <a:latin typeface="Leelawadee" pitchFamily="34" charset="-34"/>
                <a:cs typeface="Leelawadee" pitchFamily="34" charset="-34"/>
              </a:rPr>
              <a:t>eyeball</a:t>
            </a: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.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30126" y="3236496"/>
            <a:ext cx="3671924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2. </a:t>
            </a:r>
            <a:r>
              <a:rPr lang="en-US" sz="1600" b="1" dirty="0" smtClean="0">
                <a:solidFill>
                  <a:srgbClr val="FFFF00"/>
                </a:solidFill>
                <a:latin typeface="Leelawadee" pitchFamily="34" charset="-34"/>
                <a:cs typeface="Leelawadee" pitchFamily="34" charset="-34"/>
              </a:rPr>
              <a:t>Excessive curvature of the cornea  and eye lens</a:t>
            </a:r>
            <a:r>
              <a:rPr lang="en-US" sz="1600" b="1" dirty="0" smtClean="0">
                <a:solidFill>
                  <a:schemeClr val="bg1"/>
                </a:solidFill>
                <a:latin typeface="Leelawadee" pitchFamily="34" charset="-34"/>
                <a:cs typeface="Leelawadee" pitchFamily="34" charset="-34"/>
              </a:rPr>
              <a:t>.</a:t>
            </a:r>
            <a:endParaRPr lang="en-US" sz="1600" b="1" dirty="0">
              <a:solidFill>
                <a:schemeClr val="bg1"/>
              </a:solidFill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5150239" y="555428"/>
            <a:ext cx="1527677" cy="312277"/>
          </a:xfrm>
          <a:prstGeom prst="roundRect">
            <a:avLst/>
          </a:prstGeom>
          <a:solidFill>
            <a:srgbClr val="000000">
              <a:alpha val="60000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a typeface="Kozuka Mincho Pro B" pitchFamily="18" charset="-128"/>
              </a:rPr>
              <a:t>Far point</a:t>
            </a:r>
            <a:endParaRPr lang="en-US" b="1" dirty="0">
              <a:solidFill>
                <a:prstClr val="white"/>
              </a:solidFill>
              <a:ea typeface="Kozuka Mincho Pro B" pitchFamily="18" charset="-128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150239" y="1874007"/>
            <a:ext cx="1527677" cy="312277"/>
          </a:xfrm>
          <a:prstGeom prst="roundRect">
            <a:avLst/>
          </a:prstGeom>
          <a:solidFill>
            <a:srgbClr val="000000">
              <a:alpha val="60000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a typeface="Kozuka Mincho Pro B" pitchFamily="18" charset="-128"/>
              </a:rPr>
              <a:t>Myopic Eye</a:t>
            </a:r>
            <a:endParaRPr lang="en-US" b="1" dirty="0">
              <a:solidFill>
                <a:prstClr val="white"/>
              </a:solidFill>
              <a:ea typeface="Kozuka Mincho Pro B" pitchFamily="18" charset="-128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219679" y="3311759"/>
            <a:ext cx="1388797" cy="312277"/>
          </a:xfrm>
          <a:prstGeom prst="roundRect">
            <a:avLst/>
          </a:prstGeom>
          <a:solidFill>
            <a:srgbClr val="000000">
              <a:alpha val="60000"/>
            </a:srgbClr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a typeface="Kozuka Mincho Pro B" pitchFamily="18" charset="-128"/>
              </a:rPr>
              <a:t>Correction</a:t>
            </a:r>
            <a:endParaRPr lang="en-US" b="1" dirty="0">
              <a:solidFill>
                <a:prstClr val="white"/>
              </a:solidFill>
              <a:ea typeface="Kozuka Mincho Pro B" pitchFamily="18" charset="-128"/>
            </a:endParaRPr>
          </a:p>
        </p:txBody>
      </p:sp>
      <p:grpSp>
        <p:nvGrpSpPr>
          <p:cNvPr id="92" name="Group 32"/>
          <p:cNvGrpSpPr/>
          <p:nvPr/>
        </p:nvGrpSpPr>
        <p:grpSpPr>
          <a:xfrm flipH="1">
            <a:off x="6079463" y="4019548"/>
            <a:ext cx="753570" cy="514353"/>
            <a:chOff x="6332787" y="2578296"/>
            <a:chExt cx="2263958" cy="776384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cxnSp>
          <p:nvCxnSpPr>
            <p:cNvPr id="98" name="Straight Connector 97"/>
            <p:cNvCxnSpPr/>
            <p:nvPr/>
          </p:nvCxnSpPr>
          <p:spPr>
            <a:xfrm>
              <a:off x="6344086" y="2975785"/>
              <a:ext cx="22526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413107" y="2578296"/>
              <a:ext cx="2183635" cy="9349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6332787" y="3277388"/>
              <a:ext cx="2263958" cy="7729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110"/>
          <p:cNvGrpSpPr/>
          <p:nvPr/>
        </p:nvGrpSpPr>
        <p:grpSpPr>
          <a:xfrm>
            <a:off x="5107084" y="4086231"/>
            <a:ext cx="967923" cy="403228"/>
            <a:chOff x="4951117" y="5283726"/>
            <a:chExt cx="683492" cy="335591"/>
          </a:xfrm>
          <a:effectLst>
            <a:glow rad="101600">
              <a:srgbClr val="92D050">
                <a:alpha val="40000"/>
              </a:srgbClr>
            </a:glow>
          </a:effectLst>
        </p:grpSpPr>
        <p:cxnSp>
          <p:nvCxnSpPr>
            <p:cNvPr id="32" name="Straight Connector 31"/>
            <p:cNvCxnSpPr/>
            <p:nvPr/>
          </p:nvCxnSpPr>
          <p:spPr>
            <a:xfrm flipV="1">
              <a:off x="4951117" y="5283726"/>
              <a:ext cx="683492" cy="163841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951117" y="5443160"/>
              <a:ext cx="665556" cy="176157"/>
            </a:xfrm>
            <a:prstGeom prst="line">
              <a:avLst/>
            </a:prstGeom>
            <a:ln w="28575">
              <a:solidFill>
                <a:srgbClr val="FFFF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ounded Rectangle 108"/>
          <p:cNvSpPr/>
          <p:nvPr/>
        </p:nvSpPr>
        <p:spPr>
          <a:xfrm>
            <a:off x="381000" y="382200"/>
            <a:ext cx="4013200" cy="415641"/>
          </a:xfrm>
          <a:prstGeom prst="roundRect">
            <a:avLst/>
          </a:prstGeom>
          <a:solidFill>
            <a:schemeClr val="tx1">
              <a:alpha val="6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b="1" dirty="0">
                <a:solidFill>
                  <a:srgbClr val="FFFF00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Myopia </a:t>
            </a:r>
            <a:r>
              <a:rPr lang="en-US" sz="2000" b="1" dirty="0">
                <a:solidFill>
                  <a:prstClr val="white"/>
                </a:solidFill>
                <a:latin typeface="Lucida Calligraphy" pitchFamily="66" charset="0"/>
                <a:ea typeface="Kozuka Mincho Pro B" pitchFamily="18" charset="-128"/>
                <a:cs typeface="Leelawadee" pitchFamily="34" charset="-34"/>
              </a:rPr>
              <a:t>(Near sightedness)</a:t>
            </a:r>
          </a:p>
        </p:txBody>
      </p:sp>
      <p:sp>
        <p:nvSpPr>
          <p:cNvPr id="89" name="TextBox 88"/>
          <p:cNvSpPr txBox="1"/>
          <p:nvPr/>
        </p:nvSpPr>
        <p:spPr bwMode="auto">
          <a:xfrm>
            <a:off x="1538906" y="4412271"/>
            <a:ext cx="2615413" cy="400110"/>
          </a:xfrm>
          <a:prstGeom prst="rect">
            <a:avLst/>
          </a:prstGeom>
          <a:solidFill>
            <a:srgbClr val="C00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effectLst/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Power of the lens is – ve </a:t>
            </a:r>
          </a:p>
        </p:txBody>
      </p:sp>
    </p:spTree>
    <p:extLst>
      <p:ext uri="{BB962C8B-B14F-4D97-AF65-F5344CB8AC3E}">
        <p14:creationId xmlns:p14="http://schemas.microsoft.com/office/powerpoint/2010/main" val="11172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71" grpId="0"/>
      <p:bldP spid="80" grpId="0"/>
      <p:bldP spid="81" grpId="0"/>
      <p:bldP spid="78" grpId="0"/>
      <p:bldP spid="79" grpId="0"/>
      <p:bldP spid="83" grpId="0"/>
      <p:bldP spid="77" grpId="0"/>
      <p:bldP spid="84" grpId="0"/>
      <p:bldP spid="85" grpId="0"/>
      <p:bldP spid="86" grpId="0" animBg="1"/>
      <p:bldP spid="87" grpId="0" animBg="1"/>
      <p:bldP spid="88" grpId="0" animBg="1"/>
      <p:bldP spid="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INK\Desktop\001b77c46b01172c4de40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4" y="0"/>
            <a:ext cx="9160307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8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552</Words>
  <Application>Microsoft Office PowerPoint</Application>
  <PresentationFormat>On-screen Show (16:9)</PresentationFormat>
  <Paragraphs>104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Aharoni</vt:lpstr>
      <vt:lpstr>Arial</vt:lpstr>
      <vt:lpstr>Calibri</vt:lpstr>
      <vt:lpstr>Kozuka Mincho Pro B</vt:lpstr>
      <vt:lpstr>Leelawadee</vt:lpstr>
      <vt:lpstr>Lucida Calligraphy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Siddhi Chavan</dc:creator>
  <cp:lastModifiedBy>T.S BORA</cp:lastModifiedBy>
  <cp:revision>3</cp:revision>
  <dcterms:created xsi:type="dcterms:W3CDTF">2019-06-28T11:39:33Z</dcterms:created>
  <dcterms:modified xsi:type="dcterms:W3CDTF">2022-04-25T03:17:09Z</dcterms:modified>
</cp:coreProperties>
</file>